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3"/>
  </p:notesMasterIdLst>
  <p:sldIdLst>
    <p:sldId id="431" r:id="rId2"/>
    <p:sldId id="374" r:id="rId3"/>
    <p:sldId id="375" r:id="rId4"/>
    <p:sldId id="388" r:id="rId5"/>
    <p:sldId id="389" r:id="rId6"/>
    <p:sldId id="387" r:id="rId7"/>
    <p:sldId id="376" r:id="rId8"/>
    <p:sldId id="380" r:id="rId9"/>
    <p:sldId id="379" r:id="rId10"/>
    <p:sldId id="377" r:id="rId11"/>
    <p:sldId id="378" r:id="rId12"/>
    <p:sldId id="381" r:id="rId13"/>
    <p:sldId id="382" r:id="rId14"/>
    <p:sldId id="383" r:id="rId15"/>
    <p:sldId id="384" r:id="rId16"/>
    <p:sldId id="358" r:id="rId17"/>
    <p:sldId id="391" r:id="rId18"/>
    <p:sldId id="393" r:id="rId19"/>
    <p:sldId id="392" r:id="rId20"/>
    <p:sldId id="390" r:id="rId21"/>
    <p:sldId id="394" r:id="rId22"/>
    <p:sldId id="400" r:id="rId23"/>
    <p:sldId id="398" r:id="rId24"/>
    <p:sldId id="399" r:id="rId25"/>
    <p:sldId id="401" r:id="rId26"/>
    <p:sldId id="402" r:id="rId27"/>
    <p:sldId id="403" r:id="rId28"/>
    <p:sldId id="404" r:id="rId29"/>
    <p:sldId id="405" r:id="rId30"/>
    <p:sldId id="406" r:id="rId31"/>
    <p:sldId id="407" r:id="rId32"/>
    <p:sldId id="408" r:id="rId33"/>
    <p:sldId id="409" r:id="rId34"/>
    <p:sldId id="410" r:id="rId35"/>
    <p:sldId id="411" r:id="rId36"/>
    <p:sldId id="422" r:id="rId37"/>
    <p:sldId id="423" r:id="rId38"/>
    <p:sldId id="424" r:id="rId39"/>
    <p:sldId id="412" r:id="rId40"/>
    <p:sldId id="414" r:id="rId41"/>
    <p:sldId id="415" r:id="rId42"/>
    <p:sldId id="416" r:id="rId43"/>
    <p:sldId id="413" r:id="rId44"/>
    <p:sldId id="425" r:id="rId45"/>
    <p:sldId id="427" r:id="rId46"/>
    <p:sldId id="429" r:id="rId47"/>
    <p:sldId id="430" r:id="rId48"/>
    <p:sldId id="418" r:id="rId49"/>
    <p:sldId id="419" r:id="rId50"/>
    <p:sldId id="421" r:id="rId51"/>
    <p:sldId id="432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552"/>
    <a:srgbClr val="2FC151"/>
    <a:srgbClr val="003470"/>
    <a:srgbClr val="FF9100"/>
    <a:srgbClr val="A325BE"/>
    <a:srgbClr val="010138"/>
    <a:srgbClr val="FFD579"/>
    <a:srgbClr val="2E3B4B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64"/>
    <p:restoredTop sz="79864"/>
  </p:normalViewPr>
  <p:slideViewPr>
    <p:cSldViewPr snapToGrid="0" snapToObjects="1">
      <p:cViewPr varScale="1">
        <p:scale>
          <a:sx n="96" d="100"/>
          <a:sy n="96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96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77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76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91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27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80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19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13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1">
                <a:solidFill>
                  <a:srgbClr val="00347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jcrouser/ExampleRep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-tower.com/blog/git-cheat-sheet/" TargetMode="External"/><Relationship Id="rId2" Type="http://schemas.openxmlformats.org/officeDocument/2006/relationships/hyperlink" Target="https://education.github.com/git-cheat-sheet-education.pd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Lecture 18:</a:t>
            </a:r>
            <a:br>
              <a:rPr lang="en-US" dirty="0"/>
            </a:br>
            <a:r>
              <a:rPr lang="en-US" sz="4400" dirty="0"/>
              <a:t>LIFE SKILL: CODE REUSE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CSC111: Introduction to CS through Programming</a:t>
            </a:r>
          </a:p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4248987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E0A-1B24-514E-8F26-E59F356E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3: self-reuse, different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C8D10-665B-C644-BDCA-EE6DF123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wrote a program that </a:t>
            </a:r>
            <a:r>
              <a:rPr lang="en-US" b="1" dirty="0"/>
              <a:t>solved a particular problem </a:t>
            </a:r>
            <a:r>
              <a:rPr lang="en-US" dirty="0"/>
              <a:t>for a previous assignment in a course</a:t>
            </a:r>
          </a:p>
          <a:p>
            <a:r>
              <a:rPr lang="en-US" dirty="0"/>
              <a:t>In</a:t>
            </a:r>
            <a:r>
              <a:rPr lang="en-US" b="1" dirty="0"/>
              <a:t> an assignment for a different course</a:t>
            </a:r>
            <a:r>
              <a:rPr lang="en-US" dirty="0"/>
              <a:t>, you need to solve the same problem</a:t>
            </a:r>
          </a:p>
          <a:p>
            <a:r>
              <a:rPr lang="en-US" dirty="0"/>
              <a:t>Questions:</a:t>
            </a:r>
          </a:p>
          <a:p>
            <a:pPr lvl="1"/>
            <a:r>
              <a:rPr lang="en-US" dirty="0"/>
              <a:t>Can you reuse the code?</a:t>
            </a:r>
          </a:p>
          <a:p>
            <a:pPr lvl="1"/>
            <a:r>
              <a:rPr lang="en-US" dirty="0"/>
              <a:t>Does it matter what the code </a:t>
            </a:r>
            <a:r>
              <a:rPr lang="en-US" b="1" dirty="0"/>
              <a:t>does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Do you need to </a:t>
            </a:r>
            <a:r>
              <a:rPr lang="en-US" b="1" dirty="0"/>
              <a:t>attribute</a:t>
            </a:r>
            <a:r>
              <a:rPr lang="en-US" dirty="0"/>
              <a:t> the code?</a:t>
            </a:r>
          </a:p>
          <a:p>
            <a:pPr lvl="1"/>
            <a:r>
              <a:rPr lang="en-US" dirty="0"/>
              <a:t>Does it matter if it’s the </a:t>
            </a:r>
            <a:r>
              <a:rPr lang="en-US" b="1" dirty="0"/>
              <a:t>whole assignment</a:t>
            </a:r>
            <a:r>
              <a:rPr lang="en-US" dirty="0"/>
              <a:t>, or just one part?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49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E0A-1B24-514E-8F26-E59F356E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4: self-reuse, academic work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C8D10-665B-C644-BDCA-EE6DF123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wrote a program that </a:t>
            </a:r>
            <a:r>
              <a:rPr lang="en-US" b="1" dirty="0"/>
              <a:t>solved a particular problem </a:t>
            </a:r>
            <a:r>
              <a:rPr lang="en-US" dirty="0"/>
              <a:t>for an assignment in a course</a:t>
            </a:r>
          </a:p>
          <a:p>
            <a:r>
              <a:rPr lang="en-US" dirty="0"/>
              <a:t>You later get a </a:t>
            </a:r>
            <a:r>
              <a:rPr lang="en-US" b="1" dirty="0"/>
              <a:t>job as a software engineer</a:t>
            </a:r>
            <a:r>
              <a:rPr lang="en-US" dirty="0"/>
              <a:t>, and you need to solve the same problem</a:t>
            </a:r>
          </a:p>
          <a:p>
            <a:r>
              <a:rPr lang="en-US" dirty="0"/>
              <a:t>Questions:</a:t>
            </a:r>
          </a:p>
          <a:p>
            <a:pPr lvl="1"/>
            <a:r>
              <a:rPr lang="en-US" dirty="0"/>
              <a:t>Can you reuse the code?</a:t>
            </a:r>
          </a:p>
          <a:p>
            <a:pPr lvl="1"/>
            <a:r>
              <a:rPr lang="en-US" dirty="0"/>
              <a:t>Does it matter what the code </a:t>
            </a:r>
            <a:r>
              <a:rPr lang="en-US" b="1" dirty="0"/>
              <a:t>does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Do you need to </a:t>
            </a:r>
            <a:r>
              <a:rPr lang="en-US" b="1" dirty="0"/>
              <a:t>attribute</a:t>
            </a:r>
            <a:r>
              <a:rPr lang="en-US" dirty="0"/>
              <a:t> the code?</a:t>
            </a:r>
          </a:p>
          <a:p>
            <a:pPr lvl="1"/>
            <a:r>
              <a:rPr lang="en-US" dirty="0"/>
              <a:t>Does it matter if it’s the </a:t>
            </a:r>
            <a:r>
              <a:rPr lang="en-US" b="1" dirty="0"/>
              <a:t>whole assignment</a:t>
            </a:r>
            <a:r>
              <a:rPr lang="en-US" dirty="0"/>
              <a:t>, or just one part?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3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CE6-2415-4D4C-932B-5ABB11C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5: professors and 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6CC27-7886-9D4B-A4AC-EA363AD3B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trying to </a:t>
            </a:r>
            <a:r>
              <a:rPr lang="en-US" b="1" dirty="0"/>
              <a:t>solve a particular problem </a:t>
            </a:r>
            <a:r>
              <a:rPr lang="en-US" dirty="0"/>
              <a:t>for an assignment in a course, but you are stuck</a:t>
            </a:r>
          </a:p>
          <a:p>
            <a:r>
              <a:rPr lang="en-US" dirty="0"/>
              <a:t>You ask the professor or TA for advice, they walk you through </a:t>
            </a:r>
            <a:r>
              <a:rPr lang="en-US" b="1" dirty="0"/>
              <a:t>how to implement one of the functions</a:t>
            </a:r>
          </a:p>
          <a:p>
            <a:r>
              <a:rPr lang="en-US" dirty="0"/>
              <a:t>Questions:</a:t>
            </a:r>
          </a:p>
          <a:p>
            <a:pPr lvl="1"/>
            <a:r>
              <a:rPr lang="en-US" dirty="0"/>
              <a:t>Can you use the code?</a:t>
            </a:r>
          </a:p>
          <a:p>
            <a:pPr lvl="1"/>
            <a:r>
              <a:rPr lang="en-US" dirty="0"/>
              <a:t>Does it matter what the code </a:t>
            </a:r>
            <a:r>
              <a:rPr lang="en-US" b="1" dirty="0"/>
              <a:t>does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Do you need to </a:t>
            </a:r>
            <a:r>
              <a:rPr lang="en-US" b="1" dirty="0"/>
              <a:t>attribute</a:t>
            </a:r>
            <a:r>
              <a:rPr lang="en-US" dirty="0"/>
              <a:t> the code?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5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CE6-2415-4D4C-932B-5ABB11C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6: peers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6CC27-7886-9D4B-A4AC-EA363AD3B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trying to </a:t>
            </a:r>
            <a:r>
              <a:rPr lang="en-US" b="1" dirty="0"/>
              <a:t>solve a particular problem </a:t>
            </a:r>
            <a:r>
              <a:rPr lang="en-US" dirty="0"/>
              <a:t>for an assignment in a course, but you are stuck</a:t>
            </a:r>
          </a:p>
          <a:p>
            <a:r>
              <a:rPr lang="en-US" dirty="0"/>
              <a:t>You ask a friend who took the class last year, they walk you through </a:t>
            </a:r>
            <a:r>
              <a:rPr lang="en-US" b="1" dirty="0"/>
              <a:t>how to implement one of the functions</a:t>
            </a:r>
          </a:p>
          <a:p>
            <a:r>
              <a:rPr lang="en-US" dirty="0"/>
              <a:t>Questions:</a:t>
            </a:r>
          </a:p>
          <a:p>
            <a:pPr lvl="1"/>
            <a:r>
              <a:rPr lang="en-US" dirty="0"/>
              <a:t>Can you use the code?</a:t>
            </a:r>
          </a:p>
          <a:p>
            <a:pPr lvl="1"/>
            <a:r>
              <a:rPr lang="en-US" dirty="0"/>
              <a:t>Does it matter what the code </a:t>
            </a:r>
            <a:r>
              <a:rPr lang="en-US" b="1" dirty="0"/>
              <a:t>does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Do you need to </a:t>
            </a:r>
            <a:r>
              <a:rPr lang="en-US" b="1" dirty="0"/>
              <a:t>attribute</a:t>
            </a:r>
            <a:r>
              <a:rPr lang="en-US" dirty="0"/>
              <a:t> the code?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75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CE6-2415-4D4C-932B-5ABB11C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7: online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6CC27-7886-9D4B-A4AC-EA363AD3B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trying to </a:t>
            </a:r>
            <a:r>
              <a:rPr lang="en-US" b="1" dirty="0"/>
              <a:t>solve a particular problem </a:t>
            </a:r>
            <a:r>
              <a:rPr lang="en-US" dirty="0"/>
              <a:t>for an assignment in a course, but you are stuck</a:t>
            </a:r>
          </a:p>
          <a:p>
            <a:r>
              <a:rPr lang="en-US" dirty="0"/>
              <a:t>You look online to try to understand a concept, someone walks through </a:t>
            </a:r>
            <a:r>
              <a:rPr lang="en-US" b="1" dirty="0"/>
              <a:t>how to implement one of the functions</a:t>
            </a:r>
          </a:p>
          <a:p>
            <a:r>
              <a:rPr lang="en-US" dirty="0"/>
              <a:t>Questions:</a:t>
            </a:r>
          </a:p>
          <a:p>
            <a:pPr lvl="1"/>
            <a:r>
              <a:rPr lang="en-US" dirty="0"/>
              <a:t>Can you use the code?</a:t>
            </a:r>
          </a:p>
          <a:p>
            <a:pPr lvl="1"/>
            <a:r>
              <a:rPr lang="en-US" dirty="0"/>
              <a:t>Does it matter what the code </a:t>
            </a:r>
            <a:r>
              <a:rPr lang="en-US" b="1" dirty="0"/>
              <a:t>does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Do you need to </a:t>
            </a:r>
            <a:r>
              <a:rPr lang="en-US" b="1" dirty="0"/>
              <a:t>attribute</a:t>
            </a:r>
            <a:r>
              <a:rPr lang="en-US" dirty="0"/>
              <a:t> the code?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03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9E859-CD03-0142-ACF0-7F555349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online Q&amp;A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2ACDD-0559-3C4E-AB97-B4B74B032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3FA5A-8989-1F49-A7A8-554319A885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 t="29633" b="24717"/>
          <a:stretch/>
        </p:blipFill>
        <p:spPr>
          <a:xfrm>
            <a:off x="228600" y="1870062"/>
            <a:ext cx="7460673" cy="2267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3E4B5-7356-2444-81CF-CAF01E1B1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35" b="18530"/>
          <a:stretch/>
        </p:blipFill>
        <p:spPr>
          <a:xfrm>
            <a:off x="5545283" y="1870062"/>
            <a:ext cx="2642754" cy="1060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618AA0-F520-824F-B00E-D28DB0704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765758"/>
            <a:ext cx="4821382" cy="1604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B456E-54B9-B54C-BF1C-6A93BBF6B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764" y="3730153"/>
            <a:ext cx="5902036" cy="1361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0B521B-BEB4-9F4A-9345-0E80EBF16C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rcRect t="27091" b="21756"/>
          <a:stretch/>
        </p:blipFill>
        <p:spPr>
          <a:xfrm>
            <a:off x="1984664" y="1731993"/>
            <a:ext cx="3061855" cy="104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80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D97DB-2C59-D044-89C9-803736CE5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Demo</a:t>
            </a:r>
            <a:r>
              <a:rPr lang="en-US" dirty="0"/>
              <a:t>: using </a:t>
            </a:r>
            <a:r>
              <a:rPr lang="en-US" dirty="0" err="1"/>
              <a:t>StackOverflow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B03157-37A4-224D-A9E7-A23BFD6767B5}"/>
              </a:ext>
            </a:extLst>
          </p:cNvPr>
          <p:cNvGrpSpPr/>
          <p:nvPr/>
        </p:nvGrpSpPr>
        <p:grpSpPr>
          <a:xfrm>
            <a:off x="2056463" y="1874621"/>
            <a:ext cx="4951562" cy="3802745"/>
            <a:chOff x="2096219" y="2052401"/>
            <a:chExt cx="4951562" cy="38027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DE47CC-15CC-B242-8025-76596C566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9F1CD94-249A-5F45-8E86-F70DE8A14B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7656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449B7-5C9E-AB4B-802E-A2E640E2E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attribute online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90108-57FE-6942-902B-42B4024A5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" pitchFamily="2" charset="0"/>
              </a:rPr>
              <a:t># ------- START ATTRIBUTED CODE SECTION 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" pitchFamily="2" charset="0"/>
              </a:rPr>
              <a:t># Code created with the help of Stack Overflow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" pitchFamily="2" charset="0"/>
              </a:rPr>
              <a:t># https://</a:t>
            </a:r>
            <a:r>
              <a:rPr lang="en-US" sz="2000" dirty="0" err="1">
                <a:latin typeface="Courier" pitchFamily="2" charset="0"/>
              </a:rPr>
              <a:t>stackoverflow.com</a:t>
            </a:r>
            <a:r>
              <a:rPr lang="en-US" sz="2000" dirty="0">
                <a:latin typeface="Courier" pitchFamily="2" charset="0"/>
              </a:rPr>
              <a:t>/questions/49581417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" pitchFamily="2" charset="0"/>
              </a:rPr>
              <a:t>#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" pitchFamily="2" charset="0"/>
              </a:rPr>
              <a:t># Question by Alden: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" pitchFamily="2" charset="0"/>
              </a:rPr>
              <a:t># https://</a:t>
            </a:r>
            <a:r>
              <a:rPr lang="en-US" sz="2000" dirty="0" err="1">
                <a:latin typeface="Courier" pitchFamily="2" charset="0"/>
              </a:rPr>
              <a:t>stackoverflow.com</a:t>
            </a:r>
            <a:r>
              <a:rPr lang="en-US" sz="2000" dirty="0">
                <a:latin typeface="Courier" pitchFamily="2" charset="0"/>
              </a:rPr>
              <a:t>/users/9378177/</a:t>
            </a:r>
            <a:r>
              <a:rPr lang="en-US" sz="2000" dirty="0" err="1">
                <a:latin typeface="Courier" pitchFamily="2" charset="0"/>
              </a:rPr>
              <a:t>alden</a:t>
            </a:r>
            <a:endParaRPr lang="en-US" sz="2000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" pitchFamily="2" charset="0"/>
              </a:rPr>
              <a:t>#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" pitchFamily="2" charset="0"/>
              </a:rPr>
              <a:t># Answer by CD Lane: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" pitchFamily="2" charset="0"/>
              </a:rPr>
              <a:t># https://</a:t>
            </a:r>
            <a:r>
              <a:rPr lang="en-US" sz="2000" dirty="0" err="1">
                <a:latin typeface="Courier" pitchFamily="2" charset="0"/>
              </a:rPr>
              <a:t>stackoverflow.com</a:t>
            </a:r>
            <a:r>
              <a:rPr lang="en-US" sz="2000" dirty="0">
                <a:latin typeface="Courier" pitchFamily="2" charset="0"/>
              </a:rPr>
              <a:t>/users/5771269/</a:t>
            </a:r>
            <a:r>
              <a:rPr lang="en-US" sz="2000" dirty="0" err="1">
                <a:latin typeface="Courier" pitchFamily="2" charset="0"/>
              </a:rPr>
              <a:t>cdlane</a:t>
            </a:r>
            <a:endParaRPr lang="en-US" sz="2000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" pitchFamily="2" charset="0"/>
              </a:rPr>
              <a:t># ...THE ACTUAL CODE GOES HERE...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" pitchFamily="2" charset="0"/>
              </a:rPr>
              <a:t># --------- END ATTRIBUTED CODE SECTION --------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666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5B768-3275-0D42-A0F3-AEA318640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F773F-C14C-3946-9D3D-538E1BB4D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For educational purposes, does copyright matter? </a:t>
            </a:r>
          </a:p>
          <a:p>
            <a:pPr marL="0" indent="0" algn="ctr">
              <a:buNone/>
            </a:pPr>
            <a:r>
              <a:rPr lang="en-US" dirty="0"/>
              <a:t>Isn’t everything covered by “</a:t>
            </a:r>
            <a:r>
              <a:rPr lang="en-US" b="1" dirty="0"/>
              <a:t>fair use</a:t>
            </a:r>
            <a:r>
              <a:rPr lang="en-US" dirty="0"/>
              <a:t>”?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05342-E320-444D-9745-264936126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98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D75A-A51F-7146-BA49-2980247EF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code reuse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6B7F7-1B16-994C-9D4C-D59547AF6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</a:t>
            </a:r>
            <a:r>
              <a:rPr lang="en-US" b="1" dirty="0"/>
              <a:t>attribute</a:t>
            </a:r>
          </a:p>
          <a:p>
            <a:r>
              <a:rPr lang="en-US" dirty="0"/>
              <a:t>Only use code you </a:t>
            </a:r>
            <a:r>
              <a:rPr lang="en-US" b="1" dirty="0"/>
              <a:t>actually understand</a:t>
            </a:r>
          </a:p>
          <a:p>
            <a:r>
              <a:rPr lang="en-US" dirty="0"/>
              <a:t>If it’s for a course,</a:t>
            </a:r>
            <a:r>
              <a:rPr lang="en-US" b="1" dirty="0"/>
              <a:t> talk to the professor first</a:t>
            </a:r>
            <a:endParaRPr lang="en-US" dirty="0"/>
          </a:p>
          <a:p>
            <a:r>
              <a:rPr lang="en-US" dirty="0"/>
              <a:t>Understand</a:t>
            </a:r>
            <a:r>
              <a:rPr lang="en-US" b="1" dirty="0"/>
              <a:t> the license, </a:t>
            </a:r>
            <a:r>
              <a:rPr lang="en-US" dirty="0"/>
              <a:t>e.g. for </a:t>
            </a:r>
            <a:r>
              <a:rPr lang="en-US" dirty="0" err="1"/>
              <a:t>StackOverflow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7996CE-6E50-6A46-9E75-B73949D43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45" y="3972668"/>
            <a:ext cx="6961909" cy="101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65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review of ”coding best practices”</a:t>
            </a:r>
          </a:p>
          <a:p>
            <a:r>
              <a:rPr lang="en-US" dirty="0"/>
              <a:t>Some ethical questions</a:t>
            </a:r>
          </a:p>
          <a:p>
            <a:r>
              <a:rPr lang="en-US" dirty="0"/>
              <a:t>Using online resources ethically</a:t>
            </a:r>
          </a:p>
          <a:p>
            <a:r>
              <a:rPr lang="en-US" dirty="0"/>
              <a:t>How to attribute someone else’s code</a:t>
            </a:r>
          </a:p>
          <a:p>
            <a:r>
              <a:rPr lang="en-US" dirty="0"/>
              <a:t>Version control: the great frustration mitigator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D7175-2215-6D40-BA97-7406BFF7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code reuse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A9B0E-691C-6A40-B25A-C740564F1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your group, pick a simple game (like </a:t>
            </a:r>
          </a:p>
          <a:p>
            <a:r>
              <a:rPr lang="en-US" dirty="0"/>
              <a:t>Use </a:t>
            </a:r>
            <a:r>
              <a:rPr lang="en-US" b="1" dirty="0"/>
              <a:t>online resources</a:t>
            </a:r>
            <a:r>
              <a:rPr lang="en-US" dirty="0"/>
              <a:t> to find a working python implementation </a:t>
            </a:r>
          </a:p>
          <a:p>
            <a:r>
              <a:rPr lang="en-US" b="1" dirty="0"/>
              <a:t>One partner</a:t>
            </a:r>
            <a:r>
              <a:rPr lang="en-US" dirty="0"/>
              <a:t>: make a new </a:t>
            </a:r>
            <a:r>
              <a:rPr lang="en-US" dirty="0" err="1"/>
              <a:t>repl</a:t>
            </a:r>
            <a:r>
              <a:rPr lang="en-US" dirty="0"/>
              <a:t> containing the code you found, add your partners as </a:t>
            </a:r>
            <a:r>
              <a:rPr lang="en-US" b="1" dirty="0"/>
              <a:t>collaborators</a:t>
            </a:r>
          </a:p>
          <a:p>
            <a:r>
              <a:rPr lang="en-US" dirty="0"/>
              <a:t>Write up the </a:t>
            </a:r>
            <a:r>
              <a:rPr lang="en-US" b="1" dirty="0"/>
              <a:t>attribution</a:t>
            </a:r>
          </a:p>
          <a:p>
            <a:r>
              <a:rPr lang="en-US" dirty="0"/>
              <a:t>Make sure that you </a:t>
            </a:r>
            <a:r>
              <a:rPr lang="en-US" b="1" dirty="0"/>
              <a:t>understand each piece of the code </a:t>
            </a:r>
            <a:r>
              <a:rPr lang="en-US" dirty="0"/>
              <a:t>(add lots of comments!)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4317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5B768-3275-0D42-A0F3-AEA318640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and tell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F773F-C14C-3946-9D3D-538E1BB4D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did you </a:t>
            </a:r>
            <a:r>
              <a:rPr lang="en-US" b="1" dirty="0"/>
              <a:t>find</a:t>
            </a:r>
            <a:r>
              <a:rPr lang="en-US" dirty="0"/>
              <a:t>?</a:t>
            </a:r>
          </a:p>
          <a:p>
            <a:pPr marL="0" indent="0" algn="ctr">
              <a:buNone/>
            </a:pPr>
            <a:r>
              <a:rPr lang="en-US" dirty="0"/>
              <a:t>How does it </a:t>
            </a:r>
            <a:r>
              <a:rPr lang="en-US" b="1" dirty="0"/>
              <a:t>work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05342-E320-444D-9745-264936126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10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035BC-59AE-B443-BA88-47513D80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49022-E657-3A41-ACD0-5B1A918F2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system that </a:t>
            </a:r>
            <a:r>
              <a:rPr lang="en-US" b="1" dirty="0"/>
              <a:t>records changes</a:t>
            </a:r>
            <a:r>
              <a:rPr lang="en-US" dirty="0"/>
              <a:t> to files over time</a:t>
            </a:r>
          </a:p>
          <a:p>
            <a:r>
              <a:rPr lang="en-US" dirty="0"/>
              <a:t>Allows you to </a:t>
            </a:r>
            <a:r>
              <a:rPr lang="en-US" b="1" dirty="0"/>
              <a:t>restore</a:t>
            </a:r>
            <a:r>
              <a:rPr lang="en-US" dirty="0"/>
              <a:t> specific versions later if you need to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62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99F12-877E-F241-BEBC-66550D246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common (terrible)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191B-C7A3-4F4B-924B-F0A80137C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3AE65-F3F0-7A4F-A814-198B270A0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0276" y="966788"/>
            <a:ext cx="4539852" cy="60531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5B2C6B-0F41-344F-B24C-4ED3BB486DD8}"/>
              </a:ext>
            </a:extLst>
          </p:cNvPr>
          <p:cNvSpPr txBox="1"/>
          <p:nvPr/>
        </p:nvSpPr>
        <p:spPr>
          <a:xfrm>
            <a:off x="5811019" y="509592"/>
            <a:ext cx="3350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(thanks to </a:t>
            </a:r>
            <a:r>
              <a:rPr lang="en-US" sz="1200" dirty="0" err="1"/>
              <a:t>phdcomics.com</a:t>
            </a:r>
            <a:r>
              <a:rPr lang="en-US" sz="1200" dirty="0"/>
              <a:t> for being hilarious </a:t>
            </a:r>
          </a:p>
          <a:p>
            <a:pPr algn="r"/>
            <a:r>
              <a:rPr lang="en-US" sz="1200" dirty="0"/>
              <a:t>and Ben </a:t>
            </a:r>
            <a:r>
              <a:rPr lang="en-US" sz="1200" dirty="0" err="1"/>
              <a:t>Baumer</a:t>
            </a:r>
            <a:r>
              <a:rPr lang="en-US" sz="1200" dirty="0"/>
              <a:t> for the following slides)</a:t>
            </a:r>
          </a:p>
        </p:txBody>
      </p:sp>
    </p:spTree>
    <p:extLst>
      <p:ext uri="{BB962C8B-B14F-4D97-AF65-F5344CB8AC3E}">
        <p14:creationId xmlns:p14="http://schemas.microsoft.com/office/powerpoint/2010/main" val="1666677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ED03-A3BF-644D-92AD-798E0E06C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Slightly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B486C-DABF-A44E-BE7D-47D5270C3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4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>
                <a:latin typeface="Courier" pitchFamily="2" charset="0"/>
              </a:rPr>
              <a:t>2019-07-25_1151am_hw5.py</a:t>
            </a:r>
          </a:p>
          <a:p>
            <a:r>
              <a:rPr lang="en-US" dirty="0">
                <a:latin typeface="Courier" pitchFamily="2" charset="0"/>
              </a:rPr>
              <a:t>2019-07-25_0232pm_hw5.py</a:t>
            </a:r>
          </a:p>
          <a:p>
            <a:r>
              <a:rPr lang="en-US" dirty="0">
                <a:latin typeface="Courier" pitchFamily="2" charset="0"/>
              </a:rPr>
              <a:t>2019-07-25_0603pm_hw5.py</a:t>
            </a:r>
          </a:p>
          <a:p>
            <a:r>
              <a:rPr lang="en-US" dirty="0">
                <a:latin typeface="Courier" pitchFamily="2" charset="0"/>
              </a:rPr>
              <a:t>2019-07-25_0947pm_hw5.py</a:t>
            </a:r>
          </a:p>
          <a:p>
            <a:r>
              <a:rPr lang="en-US" dirty="0">
                <a:latin typeface="Courier" pitchFamily="2" charset="0"/>
              </a:rPr>
              <a:t>2019-07-25_1153pm_hw5.py</a:t>
            </a:r>
          </a:p>
          <a:p>
            <a:r>
              <a:rPr lang="en-US" dirty="0">
                <a:latin typeface="Courier" pitchFamily="2" charset="0"/>
              </a:rPr>
              <a:t>2019-07-26_0117am_hw5.py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...but what if you have multiple files working together?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15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53CF-07F0-BC4F-A969-E88273CF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</a:t>
            </a:r>
            <a:r>
              <a:rPr lang="en-US" dirty="0"/>
              <a:t>: version control tools like </a:t>
            </a:r>
            <a:r>
              <a:rPr lang="en-US" b="1" dirty="0">
                <a:latin typeface="Courier" pitchFamily="2" charset="0"/>
              </a:rPr>
              <a:t>git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3F3F89-1EA0-244D-A49B-4930C799C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71463" y="1100014"/>
            <a:ext cx="8729662" cy="5650329"/>
          </a:xfrm>
        </p:spPr>
      </p:pic>
    </p:spTree>
    <p:extLst>
      <p:ext uri="{BB962C8B-B14F-4D97-AF65-F5344CB8AC3E}">
        <p14:creationId xmlns:p14="http://schemas.microsoft.com/office/powerpoint/2010/main" val="454398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5AE8A-976B-FF4D-8451-5DE1DFEC2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B5CF5-F4FF-B245-86F9-737F7428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22468" cy="4876800"/>
          </a:xfrm>
        </p:spPr>
        <p:txBody>
          <a:bodyPr>
            <a:normAutofit/>
          </a:bodyPr>
          <a:lstStyle/>
          <a:p>
            <a:r>
              <a:rPr lang="en-US" dirty="0"/>
              <a:t>Start with a base version</a:t>
            </a:r>
          </a:p>
          <a:p>
            <a:r>
              <a:rPr lang="en-US" dirty="0"/>
              <a:t>Instead of saving lots of copies, just save just the </a:t>
            </a:r>
            <a:r>
              <a:rPr lang="en-US" b="1" dirty="0"/>
              <a:t>changes</a:t>
            </a:r>
            <a:r>
              <a:rPr lang="en-US" dirty="0"/>
              <a:t> (and note where they belong)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Think of it like a tape: can rewind &amp; play back each change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A8556-6B6F-E041-8396-BD61B2F9A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318299"/>
            <a:ext cx="7758113" cy="18627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0E1F35-05FA-9B4D-81D8-7ACF25BB77EA}"/>
              </a:ext>
            </a:extLst>
          </p:cNvPr>
          <p:cNvSpPr/>
          <p:nvPr/>
        </p:nvSpPr>
        <p:spPr>
          <a:xfrm>
            <a:off x="2357438" y="3214696"/>
            <a:ext cx="3157537" cy="2085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819405-C771-2F46-AB06-C59CDC6FD627}"/>
              </a:ext>
            </a:extLst>
          </p:cNvPr>
          <p:cNvSpPr/>
          <p:nvPr/>
        </p:nvSpPr>
        <p:spPr>
          <a:xfrm>
            <a:off x="5622131" y="3166530"/>
            <a:ext cx="3157537" cy="2085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E2042C-61D7-E741-9B54-D354C737942C}"/>
              </a:ext>
            </a:extLst>
          </p:cNvPr>
          <p:cNvSpPr/>
          <p:nvPr/>
        </p:nvSpPr>
        <p:spPr>
          <a:xfrm>
            <a:off x="3028950" y="6550223"/>
            <a:ext cx="61150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source: software-</a:t>
            </a:r>
            <a:r>
              <a:rPr lang="en-US" sz="1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carpentry.org</a:t>
            </a:r>
            <a:endParaRPr 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00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6F00E2-A19D-E040-839D-3080B00F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377" y="3291994"/>
            <a:ext cx="3451245" cy="31850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BCFF0-9837-DD46-A7D1-BE7ECB29E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Collaboration with version control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AB2F39-D958-CA4A-B869-D86F9B4E1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Multiple people </a:t>
            </a:r>
            <a:r>
              <a:rPr lang="en-US" dirty="0"/>
              <a:t>can contribute changes</a:t>
            </a:r>
          </a:p>
          <a:p>
            <a:r>
              <a:rPr lang="en-US" dirty="0"/>
              <a:t>“Playing back” different sets of changes = different </a:t>
            </a:r>
            <a:r>
              <a:rPr lang="en-US" b="1" dirty="0"/>
              <a:t>versions</a:t>
            </a:r>
            <a:r>
              <a:rPr lang="en-US" dirty="0"/>
              <a:t> of the document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927FF8-20F4-A74E-B7F9-8B0C9C7BF894}"/>
              </a:ext>
            </a:extLst>
          </p:cNvPr>
          <p:cNvSpPr/>
          <p:nvPr/>
        </p:nvSpPr>
        <p:spPr>
          <a:xfrm>
            <a:off x="3028950" y="6550223"/>
            <a:ext cx="61150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source: software-</a:t>
            </a:r>
            <a:r>
              <a:rPr lang="en-US" sz="14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carpentry.org</a:t>
            </a:r>
            <a:endParaRPr lang="en-US" sz="14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482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F4934-08BE-6F4B-BE15-A8293CA14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and GitHub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075933-67E8-3141-A79C-CBCA2AFE9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git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7F6EB-5E73-EF49-AAA5-3C3080F9A2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Command-line interface (CLI) that does the work*</a:t>
            </a:r>
          </a:p>
          <a:p>
            <a:r>
              <a:rPr lang="en-US" dirty="0"/>
              <a:t>OS-specific installation</a:t>
            </a:r>
          </a:p>
          <a:p>
            <a:r>
              <a:rPr lang="en-US" dirty="0"/>
              <a:t>Needed to use GitHub</a:t>
            </a:r>
          </a:p>
          <a:p>
            <a:r>
              <a:rPr lang="en-US" dirty="0">
                <a:latin typeface="Courier" pitchFamily="2" charset="0"/>
              </a:rPr>
              <a:t>git pull</a:t>
            </a:r>
            <a:r>
              <a:rPr lang="en-US" dirty="0"/>
              <a:t>, </a:t>
            </a:r>
            <a:r>
              <a:rPr lang="en-US" dirty="0">
                <a:latin typeface="Courier" pitchFamily="2" charset="0"/>
              </a:rPr>
              <a:t>git push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316A205-3710-574D-8E0D-A5BFF5C55A0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hosting for git projects</a:t>
            </a:r>
          </a:p>
          <a:p>
            <a:r>
              <a:rPr lang="en-US" dirty="0"/>
              <a:t>strong community</a:t>
            </a:r>
          </a:p>
          <a:p>
            <a:r>
              <a:rPr lang="en-US" dirty="0"/>
              <a:t>additional tools to enhance collaboration</a:t>
            </a:r>
          </a:p>
          <a:p>
            <a:r>
              <a:rPr lang="en-US" dirty="0"/>
              <a:t>a common location to share your work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DD6458-A8EB-204F-A0D9-44484E7D1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19A46D-15B8-794A-8104-EEB65D5702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500" b="29000"/>
          <a:stretch/>
        </p:blipFill>
        <p:spPr>
          <a:xfrm>
            <a:off x="5407976" y="1666875"/>
            <a:ext cx="2540000" cy="7715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15CF78-34A9-9748-971B-C0F4FC861169}"/>
              </a:ext>
            </a:extLst>
          </p:cNvPr>
          <p:cNvSpPr/>
          <p:nvPr/>
        </p:nvSpPr>
        <p:spPr>
          <a:xfrm>
            <a:off x="3028950" y="6550223"/>
            <a:ext cx="61150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you also have a CLI for python!</a:t>
            </a:r>
          </a:p>
        </p:txBody>
      </p:sp>
    </p:spTree>
    <p:extLst>
      <p:ext uri="{BB962C8B-B14F-4D97-AF65-F5344CB8AC3E}">
        <p14:creationId xmlns:p14="http://schemas.microsoft.com/office/powerpoint/2010/main" val="2640496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C1B0CF-4BFB-D142-8E7B-EE3A89F3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Commits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9E2744-2270-0B43-A115-32EF1A84D5AC}"/>
              </a:ext>
            </a:extLst>
          </p:cNvPr>
          <p:cNvGrpSpPr/>
          <p:nvPr/>
        </p:nvGrpSpPr>
        <p:grpSpPr>
          <a:xfrm>
            <a:off x="457200" y="1332641"/>
            <a:ext cx="7873042" cy="4747460"/>
            <a:chOff x="227971" y="2116486"/>
            <a:chExt cx="5672766" cy="3420689"/>
          </a:xfrm>
        </p:grpSpPr>
        <p:pic>
          <p:nvPicPr>
            <p:cNvPr id="11" name="Content Placeholder 9">
              <a:extLst>
                <a:ext uri="{FF2B5EF4-FFF2-40B4-BE49-F238E27FC236}">
                  <a16:creationId xmlns:a16="http://schemas.microsoft.com/office/drawing/2014/main" id="{2D29E9CB-C3A3-CD4C-828B-E707FBCD3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174"/>
            <a:stretch/>
          </p:blipFill>
          <p:spPr>
            <a:xfrm>
              <a:off x="3829050" y="2116486"/>
              <a:ext cx="2071687" cy="3420689"/>
            </a:xfrm>
            <a:prstGeom prst="rect">
              <a:avLst/>
            </a:prstGeom>
          </p:spPr>
        </p:pic>
        <p:pic>
          <p:nvPicPr>
            <p:cNvPr id="12" name="Content Placeholder 9">
              <a:extLst>
                <a:ext uri="{FF2B5EF4-FFF2-40B4-BE49-F238E27FC236}">
                  <a16:creationId xmlns:a16="http://schemas.microsoft.com/office/drawing/2014/main" id="{70D86E0C-ACA5-4641-9433-923A2D9A3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584"/>
            <a:stretch/>
          </p:blipFill>
          <p:spPr>
            <a:xfrm>
              <a:off x="227971" y="2116486"/>
              <a:ext cx="3601079" cy="3420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3782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FAB8D-12DC-F34A-8BAE-15B47F711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F2397-7853-1946-8FEF-63A4BA273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We’ve talked a lot about ideas like:</a:t>
            </a:r>
          </a:p>
          <a:p>
            <a:pPr lvl="1"/>
            <a:r>
              <a:rPr lang="en-US" dirty="0"/>
              <a:t>Lecture 5: “S</a:t>
            </a:r>
            <a:r>
              <a:rPr lang="en-US" baseline="30000" dirty="0"/>
              <a:t>4</a:t>
            </a:r>
            <a:r>
              <a:rPr lang="en-US" dirty="0"/>
              <a:t>”: start small | slow | simple</a:t>
            </a:r>
          </a:p>
          <a:p>
            <a:pPr lvl="1"/>
            <a:r>
              <a:rPr lang="en-US" dirty="0"/>
              <a:t>Lecture 7: organizing your code so it’s easy to reuse pieces</a:t>
            </a:r>
          </a:p>
          <a:p>
            <a:pPr lvl="1"/>
            <a:r>
              <a:rPr lang="en-US" dirty="0"/>
              <a:t>Lecture 13: documenting your code so it’s easy to come back to it</a:t>
            </a:r>
          </a:p>
          <a:p>
            <a:pPr lvl="1"/>
            <a:r>
              <a:rPr lang="en-US" dirty="0"/>
              <a:t>Lecture 17: forking code from other people’s </a:t>
            </a:r>
            <a:r>
              <a:rPr lang="en-US" dirty="0" err="1"/>
              <a:t>respoitories</a:t>
            </a:r>
            <a:endParaRPr lang="en-US" dirty="0"/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dirty="0"/>
              <a:t>Can you think of any </a:t>
            </a:r>
            <a:r>
              <a:rPr lang="en-US" b="1" dirty="0"/>
              <a:t>ethical concerns </a:t>
            </a:r>
            <a:r>
              <a:rPr lang="en-US" dirty="0"/>
              <a:t>about this?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AF9F4-1BA6-AF44-B5C5-8F55E5E96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97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6FF5F-98B9-3943-BCBF-48625342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 (“difference”)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FF878F-0AAB-524E-9B3B-4392272D3057}"/>
              </a:ext>
            </a:extLst>
          </p:cNvPr>
          <p:cNvGrpSpPr/>
          <p:nvPr/>
        </p:nvGrpSpPr>
        <p:grpSpPr>
          <a:xfrm>
            <a:off x="499297" y="1471606"/>
            <a:ext cx="8343932" cy="4457707"/>
            <a:chOff x="312105" y="1857374"/>
            <a:chExt cx="8103230" cy="432911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7128C7A-8EF3-3C46-9B9C-DBD5570E25B6}"/>
                </a:ext>
              </a:extLst>
            </p:cNvPr>
            <p:cNvGrpSpPr/>
            <p:nvPr/>
          </p:nvGrpSpPr>
          <p:grpSpPr>
            <a:xfrm>
              <a:off x="312105" y="1857374"/>
              <a:ext cx="8088936" cy="4329113"/>
              <a:chOff x="457200" y="1400175"/>
              <a:chExt cx="7092390" cy="3795772"/>
            </a:xfrm>
          </p:grpSpPr>
          <p:pic>
            <p:nvPicPr>
              <p:cNvPr id="6" name="Content Placeholder 4">
                <a:extLst>
                  <a:ext uri="{FF2B5EF4-FFF2-40B4-BE49-F238E27FC236}">
                    <a16:creationId xmlns:a16="http://schemas.microsoft.com/office/drawing/2014/main" id="{A5E17F23-0249-664A-8BF7-623062E34A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7465"/>
              <a:stretch/>
            </p:blipFill>
            <p:spPr>
              <a:xfrm>
                <a:off x="457200" y="1400175"/>
                <a:ext cx="3500438" cy="3795772"/>
              </a:xfrm>
              <a:prstGeom prst="rect">
                <a:avLst/>
              </a:prstGeom>
            </p:spPr>
          </p:pic>
          <p:pic>
            <p:nvPicPr>
              <p:cNvPr id="9" name="Content Placeholder 4">
                <a:extLst>
                  <a:ext uri="{FF2B5EF4-FFF2-40B4-BE49-F238E27FC236}">
                    <a16:creationId xmlns:a16="http://schemas.microsoft.com/office/drawing/2014/main" id="{3D6F2F5C-B3EC-F74F-9A3E-06A4A0D439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8438" t="31353" r="7915"/>
              <a:stretch/>
            </p:blipFill>
            <p:spPr>
              <a:xfrm>
                <a:off x="3957630" y="2590270"/>
                <a:ext cx="3591960" cy="2605677"/>
              </a:xfrm>
              <a:prstGeom prst="rect">
                <a:avLst/>
              </a:prstGeom>
            </p:spPr>
          </p:pic>
        </p:grpSp>
        <p:pic>
          <p:nvPicPr>
            <p:cNvPr id="11" name="Content Placeholder 4">
              <a:extLst>
                <a:ext uri="{FF2B5EF4-FFF2-40B4-BE49-F238E27FC236}">
                  <a16:creationId xmlns:a16="http://schemas.microsoft.com/office/drawing/2014/main" id="{F7B6DC4B-E382-354F-A42A-883EA0CDA5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313" r="-1" b="68647"/>
            <a:stretch/>
          </p:blipFill>
          <p:spPr>
            <a:xfrm>
              <a:off x="4300530" y="1857375"/>
              <a:ext cx="4100512" cy="1357314"/>
            </a:xfrm>
            <a:prstGeom prst="rect">
              <a:avLst/>
            </a:prstGeom>
          </p:spPr>
        </p:pic>
        <p:pic>
          <p:nvPicPr>
            <p:cNvPr id="12" name="Content Placeholder 4">
              <a:extLst>
                <a:ext uri="{FF2B5EF4-FFF2-40B4-BE49-F238E27FC236}">
                  <a16:creationId xmlns:a16="http://schemas.microsoft.com/office/drawing/2014/main" id="{E9843EA2-583B-C344-9B16-2F4F6BFC38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141" t="31353" r="-1" b="58746"/>
            <a:stretch/>
          </p:blipFill>
          <p:spPr>
            <a:xfrm>
              <a:off x="4110950" y="3214689"/>
              <a:ext cx="4304385" cy="428624"/>
            </a:xfrm>
            <a:prstGeom prst="rect">
              <a:avLst/>
            </a:prstGeom>
          </p:spPr>
        </p:pic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794EBD92-C745-B449-8668-B85FED6EB7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782" t="31353"/>
            <a:stretch/>
          </p:blipFill>
          <p:spPr>
            <a:xfrm>
              <a:off x="8286748" y="3214688"/>
              <a:ext cx="114300" cy="2971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6080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193B-812A-3748-BE6A-0C25093A4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seems complicated… why bother?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914A7-548B-D24E-8A2B-50A63C787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tracking of changes</a:t>
            </a:r>
          </a:p>
          <a:p>
            <a:r>
              <a:rPr lang="en-US" dirty="0"/>
              <a:t>No download/upload/emailing of files</a:t>
            </a:r>
          </a:p>
          <a:p>
            <a:r>
              <a:rPr lang="en-US" dirty="0"/>
              <a:t>Easy collaboration, with ability to resolve merge conflicts</a:t>
            </a:r>
          </a:p>
          <a:p>
            <a:r>
              <a:rPr lang="en-US" dirty="0"/>
              <a:t>Searchability</a:t>
            </a:r>
          </a:p>
          <a:p>
            <a:r>
              <a:rPr lang="en-US" dirty="0"/>
              <a:t>Can track issues, releases, and milestones</a:t>
            </a:r>
          </a:p>
          <a:p>
            <a:r>
              <a:rPr lang="en-US" dirty="0"/>
              <a:t>Visibility:</a:t>
            </a:r>
          </a:p>
          <a:p>
            <a:pPr lvl="1"/>
            <a:r>
              <a:rPr lang="en-US" dirty="0"/>
              <a:t>GitHub repositories are </a:t>
            </a:r>
            <a:r>
              <a:rPr lang="en-US" b="1" dirty="0"/>
              <a:t>public</a:t>
            </a:r>
            <a:endParaRPr lang="en-US" dirty="0"/>
          </a:p>
          <a:p>
            <a:pPr lvl="1"/>
            <a:r>
              <a:rPr lang="en-US" dirty="0"/>
              <a:t>Can request free </a:t>
            </a:r>
            <a:r>
              <a:rPr lang="en-US" b="1" dirty="0"/>
              <a:t>private</a:t>
            </a:r>
            <a:r>
              <a:rPr lang="en-US" dirty="0"/>
              <a:t> repositories for education or research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02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71785-F772-0845-9772-1D125BAE1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CEB76-F580-A140-89DA-1B1775113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01050" cy="4876800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Pros</a:t>
            </a:r>
            <a:r>
              <a:rPr lang="en-US" dirty="0"/>
              <a:t>: easy, seamless</a:t>
            </a:r>
          </a:p>
          <a:p>
            <a:pPr lvl="1"/>
            <a:r>
              <a:rPr lang="en-US" b="1" dirty="0"/>
              <a:t>Cons</a:t>
            </a:r>
            <a:r>
              <a:rPr lang="en-US" dirty="0"/>
              <a:t>: no simultaneous editing, limited version control (no branches)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/>
              <a:t>Pros</a:t>
            </a:r>
            <a:r>
              <a:rPr lang="en-US" dirty="0"/>
              <a:t>: easy, simultaneous editing</a:t>
            </a:r>
          </a:p>
          <a:p>
            <a:pPr lvl="1"/>
            <a:r>
              <a:rPr lang="en-US" b="1" dirty="0"/>
              <a:t>Cons</a:t>
            </a:r>
            <a:r>
              <a:rPr lang="en-US" dirty="0"/>
              <a:t>: no version control, not actually a </a:t>
            </a:r>
            <a:r>
              <a:rPr lang="en-US" dirty="0"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py</a:t>
            </a:r>
            <a:r>
              <a:rPr lang="en-US" dirty="0"/>
              <a:t> file (can’t run it)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FC2FC-7F68-8C40-BECB-E40891287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00" t="36478" r="3650" b="38642"/>
          <a:stretch/>
        </p:blipFill>
        <p:spPr>
          <a:xfrm>
            <a:off x="457200" y="1728787"/>
            <a:ext cx="2714625" cy="657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D4884-5EF7-A743-A309-1ED69E31B7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25" t="23818" r="12650" b="23409"/>
          <a:stretch/>
        </p:blipFill>
        <p:spPr>
          <a:xfrm>
            <a:off x="457199" y="3519034"/>
            <a:ext cx="2714626" cy="103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88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72A2-B241-154A-A00D-D4946685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1</a:t>
            </a:r>
            <a:r>
              <a:rPr lang="en-US" dirty="0"/>
              <a:t>: go to </a:t>
            </a:r>
            <a:r>
              <a:rPr lang="en-US" dirty="0" err="1">
                <a:latin typeface="Courier" pitchFamily="2" charset="0"/>
              </a:rPr>
              <a:t>github.com</a:t>
            </a:r>
            <a:r>
              <a:rPr lang="en-US" dirty="0">
                <a:latin typeface="Courier" pitchFamily="2" charset="0"/>
              </a:rPr>
              <a:t>/join</a:t>
            </a:r>
            <a:r>
              <a:rPr lang="en-US" dirty="0"/>
              <a:t> and create an account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C4F1A-60C2-2644-887F-66C78169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b="1" dirty="0">
                <a:latin typeface="Courier" pitchFamily="2" charset="0"/>
              </a:rPr>
              <a:t>git</a:t>
            </a:r>
            <a:r>
              <a:rPr lang="en-US" dirty="0"/>
              <a:t> (a walkthrough)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9492C3-AF7F-8C42-947B-C2CD6AA13F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2468" y="2043113"/>
            <a:ext cx="8461757" cy="55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75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72A2-B241-154A-A00D-D4946685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2:</a:t>
            </a:r>
            <a:r>
              <a:rPr lang="en-US" dirty="0"/>
              <a:t> make sure </a:t>
            </a:r>
            <a:r>
              <a:rPr lang="en-US" dirty="0">
                <a:latin typeface="Courier" pitchFamily="2" charset="0"/>
              </a:rPr>
              <a:t>git</a:t>
            </a:r>
            <a:r>
              <a:rPr lang="en-US" dirty="0"/>
              <a:t> is installed (it should be)</a:t>
            </a:r>
          </a:p>
          <a:p>
            <a:pPr lvl="1"/>
            <a:r>
              <a:rPr lang="en-US" dirty="0"/>
              <a:t>open the </a:t>
            </a:r>
            <a:r>
              <a:rPr lang="en-US" b="1" dirty="0"/>
              <a:t>Terminal app</a:t>
            </a:r>
            <a:r>
              <a:rPr lang="en-US" dirty="0"/>
              <a:t> (not IDLE)</a:t>
            </a:r>
          </a:p>
          <a:p>
            <a:pPr lvl="1"/>
            <a:r>
              <a:rPr lang="en-US" dirty="0"/>
              <a:t>type </a:t>
            </a:r>
            <a:r>
              <a:rPr lang="en-US" b="1" dirty="0">
                <a:latin typeface="Courier" pitchFamily="2" charset="0"/>
              </a:rPr>
              <a:t>which git</a:t>
            </a:r>
            <a:r>
              <a:rPr lang="en-US" dirty="0"/>
              <a:t> at the prompt and hit return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C4F1A-60C2-2644-887F-66C78169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b="1" dirty="0">
                <a:latin typeface="Courier" pitchFamily="2" charset="0"/>
              </a:rPr>
              <a:t>git</a:t>
            </a:r>
            <a:r>
              <a:rPr lang="en-US" dirty="0"/>
              <a:t> (a walkthrough)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383C3-ACD5-8B4B-9B3A-23D42CC5B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59066"/>
            <a:ext cx="8300950" cy="4070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E28D9B-FE9D-914C-A855-A282AF91E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76" t="32956" r="61618" b="57566"/>
          <a:stretch/>
        </p:blipFill>
        <p:spPr>
          <a:xfrm>
            <a:off x="1443038" y="4000500"/>
            <a:ext cx="2200275" cy="385763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160775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72A2-B241-154A-A00D-D4946685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3:</a:t>
            </a:r>
            <a:r>
              <a:rPr lang="en-US" dirty="0"/>
              <a:t> navigate to someplace useful, like the Desktop</a:t>
            </a:r>
          </a:p>
          <a:p>
            <a:pPr lvl="1"/>
            <a:r>
              <a:rPr lang="en-US" dirty="0"/>
              <a:t>type </a:t>
            </a:r>
            <a:r>
              <a:rPr lang="en-US" b="1" dirty="0">
                <a:latin typeface="Courier" pitchFamily="2" charset="0"/>
              </a:rPr>
              <a:t>cd Desktop</a:t>
            </a:r>
            <a:r>
              <a:rPr lang="en-US" dirty="0"/>
              <a:t> (“change directory”) at the prompt and hit return</a:t>
            </a:r>
          </a:p>
          <a:p>
            <a:pPr lvl="1"/>
            <a:r>
              <a:rPr lang="en-US" dirty="0"/>
              <a:t>If you want, type </a:t>
            </a:r>
            <a:r>
              <a:rPr lang="en-US" b="1" dirty="0" err="1">
                <a:latin typeface="Courier" pitchFamily="2" charset="0"/>
              </a:rPr>
              <a:t>pwd</a:t>
            </a:r>
            <a:r>
              <a:rPr lang="en-US" dirty="0"/>
              <a:t> (“print working directory”) to see the path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C4F1A-60C2-2644-887F-66C78169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b="1" dirty="0">
                <a:latin typeface="Courier" pitchFamily="2" charset="0"/>
              </a:rPr>
              <a:t>git</a:t>
            </a:r>
            <a:r>
              <a:rPr lang="en-US" dirty="0"/>
              <a:t> (a walkthrough)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383C3-ACD5-8B4B-9B3A-23D42CC5BF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200" y="2659066"/>
            <a:ext cx="8300950" cy="4070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E42AEA-AB93-C241-AEA1-49A4E5147B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359" t="43486" r="38727" b="47738"/>
          <a:stretch/>
        </p:blipFill>
        <p:spPr>
          <a:xfrm>
            <a:off x="1400174" y="4429125"/>
            <a:ext cx="4143375" cy="357188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72143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124C6-9B72-3A48-9446-64E7C706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b="1" dirty="0">
                <a:latin typeface="Courier" pitchFamily="2" charset="0"/>
              </a:rPr>
              <a:t>git</a:t>
            </a:r>
            <a:r>
              <a:rPr lang="en-US" dirty="0"/>
              <a:t> (a walkthrough)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A5CAB-818E-5249-A818-279C91A01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4a:</a:t>
            </a:r>
            <a:r>
              <a:rPr lang="en-US" dirty="0"/>
              <a:t> to make a </a:t>
            </a:r>
            <a:r>
              <a:rPr lang="en-US" b="1" dirty="0"/>
              <a:t>new</a:t>
            </a:r>
            <a:r>
              <a:rPr lang="en-US" dirty="0"/>
              <a:t> repository</a:t>
            </a:r>
          </a:p>
          <a:p>
            <a:pPr lvl="1"/>
            <a:r>
              <a:rPr lang="en-US" dirty="0"/>
              <a:t>Click the “+” icon in the upper right corner of the page</a:t>
            </a:r>
          </a:p>
          <a:p>
            <a:pPr lvl="1"/>
            <a:r>
              <a:rPr lang="en-US" dirty="0"/>
              <a:t>Select “New repository” from the menu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DFC4E-502A-114F-A568-4C29CE0C8B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42469" y="2728910"/>
            <a:ext cx="8461755" cy="55452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F07661-6133-0147-859C-3527D1992D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06" t="24763" r="10023" b="54854"/>
          <a:stretch/>
        </p:blipFill>
        <p:spPr>
          <a:xfrm>
            <a:off x="6788149" y="4102100"/>
            <a:ext cx="1165225" cy="1130300"/>
          </a:xfrm>
          <a:prstGeom prst="roundRect">
            <a:avLst>
              <a:gd name="adj" fmla="val 2113"/>
            </a:avLst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330309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124C6-9B72-3A48-9446-64E7C706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b="1" dirty="0">
                <a:latin typeface="Courier" pitchFamily="2" charset="0"/>
              </a:rPr>
              <a:t>git</a:t>
            </a:r>
            <a:r>
              <a:rPr lang="en-US" dirty="0"/>
              <a:t> (a walkthrough)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A5CAB-818E-5249-A818-279C91A01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4b:</a:t>
            </a:r>
            <a:r>
              <a:rPr lang="en-US" dirty="0"/>
              <a:t> set up your </a:t>
            </a:r>
            <a:r>
              <a:rPr lang="en-US" b="1" dirty="0"/>
              <a:t>new</a:t>
            </a:r>
            <a:r>
              <a:rPr lang="en-US" dirty="0"/>
              <a:t> repository</a:t>
            </a:r>
          </a:p>
          <a:p>
            <a:pPr lvl="1"/>
            <a:r>
              <a:rPr lang="en-US" dirty="0"/>
              <a:t>Give your repository a name (like </a:t>
            </a:r>
            <a:r>
              <a:rPr lang="en-US" b="1" dirty="0" err="1">
                <a:latin typeface="Courier" pitchFamily="2" charset="0"/>
              </a:rPr>
              <a:t>ExampleRepo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DFC4E-502A-114F-A568-4C29CE0C8B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42469" y="2728910"/>
            <a:ext cx="8461755" cy="5545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B3AC3E-3829-9143-A9B4-46053445BE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65" t="52303" r="45948" b="42430"/>
          <a:stretch/>
        </p:blipFill>
        <p:spPr>
          <a:xfrm>
            <a:off x="3028951" y="5629275"/>
            <a:ext cx="1885949" cy="292100"/>
          </a:xfrm>
          <a:prstGeom prst="round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61156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124C6-9B72-3A48-9446-64E7C706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b="1" dirty="0">
                <a:latin typeface="Courier" pitchFamily="2" charset="0"/>
              </a:rPr>
              <a:t>git</a:t>
            </a:r>
            <a:r>
              <a:rPr lang="en-US" dirty="0"/>
              <a:t> (a walkthrough)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A5CAB-818E-5249-A818-279C91A01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4c:</a:t>
            </a:r>
            <a:r>
              <a:rPr lang="en-US" dirty="0"/>
              <a:t> set up your </a:t>
            </a:r>
            <a:r>
              <a:rPr lang="en-US" b="1" dirty="0"/>
              <a:t>new</a:t>
            </a:r>
            <a:r>
              <a:rPr lang="en-US" dirty="0"/>
              <a:t> repository</a:t>
            </a:r>
          </a:p>
          <a:p>
            <a:pPr lvl="1"/>
            <a:r>
              <a:rPr lang="en-US" dirty="0"/>
              <a:t>Check the box “Initialize this repository with a README”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Click the green “</a:t>
            </a:r>
            <a:r>
              <a:rPr lang="en-US" b="1" dirty="0">
                <a:solidFill>
                  <a:srgbClr val="2FC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Repository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 button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DFC4E-502A-114F-A568-4C29CE0C8B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42469" y="2728910"/>
            <a:ext cx="8461754" cy="5545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115AA-DABE-484F-9D35-F165788FF0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763" t="49469" r="55234" b="46924"/>
          <a:stretch/>
        </p:blipFill>
        <p:spPr>
          <a:xfrm>
            <a:off x="1928813" y="5472112"/>
            <a:ext cx="2200275" cy="200025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47C8CD-E82D-584B-BBF6-24EF6701F8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97" t="65814" r="68107" b="29662"/>
          <a:stretch/>
        </p:blipFill>
        <p:spPr>
          <a:xfrm>
            <a:off x="2006600" y="6378575"/>
            <a:ext cx="1031876" cy="250824"/>
          </a:xfrm>
          <a:prstGeom prst="roundRect">
            <a:avLst>
              <a:gd name="adj" fmla="val 5275"/>
            </a:avLst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049120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72A2-B241-154A-A00D-D4946685E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843964" cy="4876800"/>
          </a:xfrm>
        </p:spPr>
        <p:txBody>
          <a:bodyPr/>
          <a:lstStyle/>
          <a:p>
            <a:r>
              <a:rPr lang="en-US" b="1" dirty="0"/>
              <a:t>Step 4:</a:t>
            </a:r>
            <a:r>
              <a:rPr lang="en-US" dirty="0"/>
              <a:t> to fork an </a:t>
            </a:r>
            <a:r>
              <a:rPr lang="en-US" b="1" dirty="0"/>
              <a:t>existing</a:t>
            </a:r>
            <a:r>
              <a:rPr lang="en-US" dirty="0"/>
              <a:t> repository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navigate to </a:t>
            </a:r>
            <a:r>
              <a:rPr lang="en-US" b="1" dirty="0">
                <a:latin typeface="Courier" pitchFamily="2" charset="0"/>
                <a:hlinkClick r:id="rId2"/>
              </a:rPr>
              <a:t>https://github.com/jcrouser/ExampleRepo</a:t>
            </a:r>
            <a:endParaRPr lang="en-US" b="1" dirty="0">
              <a:latin typeface="Courier" pitchFamily="2" charset="0"/>
            </a:endParaRPr>
          </a:p>
          <a:p>
            <a:pPr lvl="1"/>
            <a:r>
              <a:rPr lang="en-US" dirty="0"/>
              <a:t>Click the Fork button to get a </a:t>
            </a:r>
            <a:r>
              <a:rPr lang="en-US" b="1" dirty="0"/>
              <a:t>copy of this repo</a:t>
            </a:r>
            <a:r>
              <a:rPr lang="en-US" dirty="0"/>
              <a:t> in your own account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C4F1A-60C2-2644-887F-66C78169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b="1" dirty="0">
                <a:latin typeface="Courier" pitchFamily="2" charset="0"/>
              </a:rPr>
              <a:t>git</a:t>
            </a:r>
            <a:r>
              <a:rPr lang="en-US" dirty="0"/>
              <a:t> (a walkthrough)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5D6307-8A80-184C-8A77-FF26150268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42468" y="2728910"/>
            <a:ext cx="8461757" cy="5545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E9AE13-129D-654D-ACFE-7D497DB4E0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671" t="29459" r="7188" b="66361"/>
          <a:stretch/>
        </p:blipFill>
        <p:spPr>
          <a:xfrm>
            <a:off x="7505700" y="4362450"/>
            <a:ext cx="688975" cy="231775"/>
          </a:xfrm>
          <a:prstGeom prst="round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57466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EB78E0-A99E-E849-A0EB-54AA254F8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46" y="1782615"/>
            <a:ext cx="8250854" cy="43529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46609-273B-824C-B6D5-98C88CDC5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balancing act…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EE864-9035-A94C-A533-202F7A8C9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…so how do you know when it’s </a:t>
            </a:r>
            <a:r>
              <a:rPr lang="en-US" b="1" dirty="0"/>
              <a:t>okay</a:t>
            </a:r>
            <a:r>
              <a:rPr lang="en-US" dirty="0"/>
              <a:t> to reuse code?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3E44F3-9BE8-AD49-AEB4-87751BE63EA9}"/>
              </a:ext>
            </a:extLst>
          </p:cNvPr>
          <p:cNvSpPr txBox="1"/>
          <p:nvPr/>
        </p:nvSpPr>
        <p:spPr>
          <a:xfrm>
            <a:off x="519546" y="2202871"/>
            <a:ext cx="1710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3470"/>
                </a:solidFill>
              </a:rPr>
              <a:t>INTEGRITY</a:t>
            </a:r>
          </a:p>
          <a:p>
            <a:pPr algn="ctr"/>
            <a:r>
              <a:rPr lang="en-US" b="1" dirty="0">
                <a:solidFill>
                  <a:srgbClr val="003470"/>
                </a:solidFill>
              </a:rPr>
              <a:t>(not cheating)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AD47B-1332-AA44-962D-0585ED04542E}"/>
              </a:ext>
            </a:extLst>
          </p:cNvPr>
          <p:cNvSpPr txBox="1"/>
          <p:nvPr/>
        </p:nvSpPr>
        <p:spPr>
          <a:xfrm>
            <a:off x="6574137" y="1433944"/>
            <a:ext cx="2557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3470"/>
                </a:solidFill>
              </a:rPr>
              <a:t>EFFICIENCY</a:t>
            </a:r>
          </a:p>
          <a:p>
            <a:pPr algn="ctr"/>
            <a:r>
              <a:rPr lang="en-US" b="1" dirty="0">
                <a:solidFill>
                  <a:srgbClr val="003470"/>
                </a:solidFill>
              </a:rPr>
              <a:t>(not re-implementing)</a:t>
            </a:r>
          </a:p>
        </p:txBody>
      </p:sp>
    </p:spTree>
    <p:extLst>
      <p:ext uri="{BB962C8B-B14F-4D97-AF65-F5344CB8AC3E}">
        <p14:creationId xmlns:p14="http://schemas.microsoft.com/office/powerpoint/2010/main" val="3604957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72A2-B241-154A-A00D-D4946685E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843964" cy="4876800"/>
          </a:xfrm>
        </p:spPr>
        <p:txBody>
          <a:bodyPr/>
          <a:lstStyle/>
          <a:p>
            <a:r>
              <a:rPr lang="en-US" b="1" dirty="0"/>
              <a:t>Step 5:</a:t>
            </a:r>
            <a:r>
              <a:rPr lang="en-US" dirty="0"/>
              <a:t> clone your repository to your </a:t>
            </a:r>
            <a:r>
              <a:rPr lang="en-US" b="1" dirty="0"/>
              <a:t>computer</a:t>
            </a:r>
          </a:p>
          <a:p>
            <a:pPr lvl="1"/>
            <a:r>
              <a:rPr lang="en-US" dirty="0"/>
              <a:t>go back to the </a:t>
            </a:r>
            <a:r>
              <a:rPr lang="en-US" b="1" dirty="0"/>
              <a:t>Terminal</a:t>
            </a:r>
            <a:r>
              <a:rPr lang="en-US" dirty="0"/>
              <a:t> (command line)</a:t>
            </a:r>
          </a:p>
          <a:p>
            <a:pPr lvl="1"/>
            <a:r>
              <a:rPr lang="en-US" b="1" dirty="0">
                <a:latin typeface="Courier" pitchFamily="2" charset="0"/>
              </a:rPr>
              <a:t>git clone https://</a:t>
            </a:r>
            <a:r>
              <a:rPr lang="en-US" b="1" dirty="0" err="1">
                <a:latin typeface="Courier" pitchFamily="2" charset="0"/>
              </a:rPr>
              <a:t>github.com</a:t>
            </a:r>
            <a:r>
              <a:rPr lang="en-US" b="1" dirty="0">
                <a:latin typeface="Courier" pitchFamily="2" charset="0"/>
              </a:rPr>
              <a:t>/</a:t>
            </a:r>
            <a:r>
              <a:rPr lang="en-US" b="1" dirty="0" err="1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yourname</a:t>
            </a:r>
            <a:r>
              <a:rPr lang="en-US" b="1" dirty="0">
                <a:latin typeface="Courier" pitchFamily="2" charset="0"/>
              </a:rPr>
              <a:t>/</a:t>
            </a:r>
            <a:r>
              <a:rPr lang="en-US" b="1" dirty="0" err="1">
                <a:latin typeface="Courier" pitchFamily="2" charset="0"/>
              </a:rPr>
              <a:t>ExampleRepo.git</a:t>
            </a:r>
            <a:endParaRPr lang="en-US" b="1" dirty="0">
              <a:latin typeface="Courier" pitchFamily="2" charset="0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look on the Desktop and you’ll see a new folder called </a:t>
            </a:r>
            <a:r>
              <a:rPr lang="en-US" b="1" dirty="0" err="1">
                <a:latin typeface="Courier" pitchFamily="2" charset="0"/>
              </a:rPr>
              <a:t>ExampleRepo</a:t>
            </a:r>
            <a:endParaRPr lang="en-US" b="1" dirty="0">
              <a:latin typeface="Courier" pitchFamily="2" charset="0"/>
            </a:endParaRPr>
          </a:p>
          <a:p>
            <a:pPr lvl="1"/>
            <a:r>
              <a:rPr lang="en-US" dirty="0"/>
              <a:t>take a look inside!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C4F1A-60C2-2644-887F-66C78169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b="1" dirty="0">
                <a:latin typeface="Courier" pitchFamily="2" charset="0"/>
              </a:rPr>
              <a:t>git</a:t>
            </a:r>
            <a:r>
              <a:rPr lang="en-US" dirty="0"/>
              <a:t> (a walkthrough)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0393E-F625-F64E-84B8-A9F55FF074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447717"/>
            <a:ext cx="9144000" cy="350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18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72A2-B241-154A-A00D-D4946685E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843964" cy="4876800"/>
          </a:xfrm>
        </p:spPr>
        <p:txBody>
          <a:bodyPr/>
          <a:lstStyle/>
          <a:p>
            <a:r>
              <a:rPr lang="en-US" b="1" dirty="0"/>
              <a:t>Step 6:</a:t>
            </a:r>
            <a:r>
              <a:rPr lang="en-US" dirty="0"/>
              <a:t> adding a new file to the repository</a:t>
            </a:r>
          </a:p>
          <a:p>
            <a:pPr lvl="1"/>
            <a:r>
              <a:rPr lang="en-US" dirty="0"/>
              <a:t>make a file called </a:t>
            </a:r>
            <a:r>
              <a:rPr lang="en-US" b="1" dirty="0" err="1">
                <a:latin typeface="Courier" pitchFamily="2" charset="0"/>
              </a:rPr>
              <a:t>demo.py</a:t>
            </a:r>
            <a:r>
              <a:rPr lang="en-US" b="1" dirty="0">
                <a:latin typeface="Courier" pitchFamily="2" charset="0"/>
              </a:rPr>
              <a:t>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save it in </a:t>
            </a:r>
            <a:r>
              <a:rPr lang="en-US" b="1" dirty="0" err="1">
                <a:latin typeface="Courier" pitchFamily="2" charset="0"/>
              </a:rPr>
              <a:t>ExampleRepo</a:t>
            </a:r>
            <a:endParaRPr lang="en-US" b="1" dirty="0">
              <a:latin typeface="Courier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C4F1A-60C2-2644-887F-66C78169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b="1" dirty="0">
                <a:latin typeface="Courier" pitchFamily="2" charset="0"/>
              </a:rPr>
              <a:t>git</a:t>
            </a:r>
            <a:r>
              <a:rPr lang="en-US" dirty="0"/>
              <a:t> (a walkthrough)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67EC6-DEA9-B047-8ADA-2DB1AEA82B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50786" y="2628900"/>
            <a:ext cx="6242427" cy="45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28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72A2-B241-154A-A00D-D4946685E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843964" cy="4876800"/>
          </a:xfrm>
        </p:spPr>
        <p:txBody>
          <a:bodyPr/>
          <a:lstStyle/>
          <a:p>
            <a:r>
              <a:rPr lang="en-US" b="1" dirty="0"/>
              <a:t>Step 6:</a:t>
            </a:r>
            <a:r>
              <a:rPr lang="en-US" dirty="0"/>
              <a:t> make a change to </a:t>
            </a:r>
            <a:r>
              <a:rPr lang="en-US" b="1" dirty="0" err="1">
                <a:latin typeface="Courier" pitchFamily="2" charset="0"/>
              </a:rPr>
              <a:t>demo.py</a:t>
            </a:r>
            <a:endParaRPr lang="en-US" b="1" dirty="0">
              <a:latin typeface="Courier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C4F1A-60C2-2644-887F-66C78169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b="1" dirty="0">
                <a:latin typeface="Courier" pitchFamily="2" charset="0"/>
              </a:rPr>
              <a:t>git</a:t>
            </a:r>
            <a:r>
              <a:rPr lang="en-US" dirty="0"/>
              <a:t> (a walkthrough)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67EC6-DEA9-B047-8ADA-2DB1AEA82B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64385" y="1776412"/>
            <a:ext cx="7562193" cy="5457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8A8FDA-7476-5A40-A427-15A8D2D873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144" t="56196" r="52294" b="38568"/>
          <a:stretch/>
        </p:blipFill>
        <p:spPr>
          <a:xfrm>
            <a:off x="2714625" y="4843463"/>
            <a:ext cx="1857375" cy="285750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794233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72A2-B241-154A-A00D-D4946685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7a:</a:t>
            </a:r>
            <a:r>
              <a:rPr lang="en-US" dirty="0"/>
              <a:t> your first </a:t>
            </a:r>
            <a:r>
              <a:rPr lang="en-US" b="1" dirty="0"/>
              <a:t>commit</a:t>
            </a:r>
          </a:p>
          <a:p>
            <a:pPr lvl="1"/>
            <a:r>
              <a:rPr lang="en-US" dirty="0">
                <a:solidFill>
                  <a:srgbClr val="002552"/>
                </a:solidFill>
              </a:rPr>
              <a:t>type </a:t>
            </a:r>
            <a:r>
              <a:rPr lang="en-US" b="1" dirty="0">
                <a:solidFill>
                  <a:srgbClr val="002552"/>
                </a:solidFill>
                <a:latin typeface="Courier" pitchFamily="2" charset="0"/>
              </a:rPr>
              <a:t>cd </a:t>
            </a:r>
            <a:r>
              <a:rPr lang="en-US" b="1" dirty="0" err="1">
                <a:solidFill>
                  <a:srgbClr val="002552"/>
                </a:solidFill>
                <a:latin typeface="Courier" pitchFamily="2" charset="0"/>
              </a:rPr>
              <a:t>ExampleRepo</a:t>
            </a:r>
            <a:r>
              <a:rPr lang="en-US" dirty="0">
                <a:solidFill>
                  <a:srgbClr val="002552"/>
                </a:solidFill>
              </a:rPr>
              <a:t> to move into the new directory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C4F1A-60C2-2644-887F-66C78169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b="1" dirty="0">
                <a:latin typeface="Courier" pitchFamily="2" charset="0"/>
              </a:rPr>
              <a:t>git</a:t>
            </a:r>
            <a:r>
              <a:rPr lang="en-US" dirty="0"/>
              <a:t> (a walkthrough)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510514-E818-6E4E-BEA3-BA15E3AB77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5737" y="1982386"/>
            <a:ext cx="9144000" cy="57725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26ABA6-FC60-A240-B77C-81398F8A43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3750" t="17882" r="37344" b="79148"/>
          <a:stretch/>
        </p:blipFill>
        <p:spPr>
          <a:xfrm>
            <a:off x="4186238" y="3014663"/>
            <a:ext cx="1728788" cy="171450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714522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72A2-B241-154A-A00D-D4946685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7b:</a:t>
            </a:r>
            <a:r>
              <a:rPr lang="en-US" dirty="0"/>
              <a:t> your first </a:t>
            </a:r>
            <a:r>
              <a:rPr lang="en-US" b="1" dirty="0"/>
              <a:t>commit</a:t>
            </a:r>
          </a:p>
          <a:p>
            <a:pPr lvl="1"/>
            <a:r>
              <a:rPr lang="en-US" dirty="0">
                <a:solidFill>
                  <a:srgbClr val="002552"/>
                </a:solidFill>
              </a:rPr>
              <a:t>type </a:t>
            </a:r>
            <a:r>
              <a:rPr lang="en-US" b="1" dirty="0">
                <a:solidFill>
                  <a:srgbClr val="002552"/>
                </a:solidFill>
                <a:latin typeface="Courier" pitchFamily="2" charset="0"/>
              </a:rPr>
              <a:t>git pull</a:t>
            </a:r>
            <a:r>
              <a:rPr lang="en-US" dirty="0">
                <a:solidFill>
                  <a:srgbClr val="002552"/>
                </a:solidFill>
              </a:rPr>
              <a:t> to make sure your local version is up-to-date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C4F1A-60C2-2644-887F-66C78169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b="1" dirty="0">
                <a:latin typeface="Courier" pitchFamily="2" charset="0"/>
              </a:rPr>
              <a:t>git</a:t>
            </a:r>
            <a:r>
              <a:rPr lang="en-US" dirty="0"/>
              <a:t> (a walkthrough)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A55266-7320-624D-967D-253B2B5EB5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5737" y="1982386"/>
            <a:ext cx="9143999" cy="5772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C56332-02FB-0D47-B8DA-B3B37B275F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7969" t="22338" r="40312" b="74940"/>
          <a:stretch/>
        </p:blipFill>
        <p:spPr>
          <a:xfrm>
            <a:off x="4572000" y="3271838"/>
            <a:ext cx="1071563" cy="157162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6337383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72A2-B241-154A-A00D-D4946685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</a:t>
            </a:r>
            <a:r>
              <a:rPr lang="en-US" b="1" dirty="0">
                <a:solidFill>
                  <a:srgbClr val="002552"/>
                </a:solidFill>
              </a:rPr>
              <a:t>ep 7c:</a:t>
            </a:r>
            <a:r>
              <a:rPr lang="en-US" dirty="0">
                <a:solidFill>
                  <a:srgbClr val="002552"/>
                </a:solidFill>
              </a:rPr>
              <a:t> your first </a:t>
            </a:r>
            <a:r>
              <a:rPr lang="en-US" b="1" dirty="0">
                <a:solidFill>
                  <a:srgbClr val="002552"/>
                </a:solidFill>
              </a:rPr>
              <a:t>commit</a:t>
            </a:r>
          </a:p>
          <a:p>
            <a:pPr lvl="1"/>
            <a:r>
              <a:rPr lang="en-US" dirty="0">
                <a:solidFill>
                  <a:srgbClr val="002552"/>
                </a:solidFill>
              </a:rPr>
              <a:t>type </a:t>
            </a:r>
            <a:r>
              <a:rPr lang="en-US" b="1" dirty="0">
                <a:solidFill>
                  <a:srgbClr val="002552"/>
                </a:solidFill>
                <a:latin typeface="Courier" pitchFamily="2" charset="0"/>
              </a:rPr>
              <a:t>git add </a:t>
            </a:r>
            <a:r>
              <a:rPr lang="en-US" b="1" dirty="0" err="1">
                <a:solidFill>
                  <a:srgbClr val="002552"/>
                </a:solidFill>
                <a:latin typeface="Courier" pitchFamily="2" charset="0"/>
              </a:rPr>
              <a:t>demo.py</a:t>
            </a:r>
            <a:r>
              <a:rPr lang="en-US" dirty="0">
                <a:solidFill>
                  <a:srgbClr val="002552"/>
                </a:solidFill>
              </a:rPr>
              <a:t> to “stage” your changes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C4F1A-60C2-2644-887F-66C78169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b="1" dirty="0">
                <a:latin typeface="Courier" pitchFamily="2" charset="0"/>
              </a:rPr>
              <a:t>git</a:t>
            </a:r>
            <a:r>
              <a:rPr lang="en-US" dirty="0"/>
              <a:t> (a walkthrough)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A55266-7320-624D-967D-253B2B5EB5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5737" y="1982386"/>
            <a:ext cx="9143999" cy="5772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1F9C20-3E61-4B4C-B7E5-773762771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7969" t="30010" r="31562" b="66525"/>
          <a:stretch/>
        </p:blipFill>
        <p:spPr>
          <a:xfrm>
            <a:off x="4572000" y="3714750"/>
            <a:ext cx="1871663" cy="200025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942264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207177-7F4C-0947-B9DA-CC6F2CF631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5737" y="1982386"/>
            <a:ext cx="9143999" cy="577256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72A2-B241-154A-A00D-D4946685E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8738"/>
            <a:ext cx="8229600" cy="5148262"/>
          </a:xfrm>
        </p:spPr>
        <p:txBody>
          <a:bodyPr/>
          <a:lstStyle/>
          <a:p>
            <a:r>
              <a:rPr lang="en-US" b="1" dirty="0"/>
              <a:t>St</a:t>
            </a:r>
            <a:r>
              <a:rPr lang="en-US" b="1" dirty="0">
                <a:solidFill>
                  <a:srgbClr val="002552"/>
                </a:solidFill>
              </a:rPr>
              <a:t>ep 7d:</a:t>
            </a:r>
            <a:r>
              <a:rPr lang="en-US" dirty="0">
                <a:solidFill>
                  <a:srgbClr val="002552"/>
                </a:solidFill>
              </a:rPr>
              <a:t> your first </a:t>
            </a:r>
            <a:r>
              <a:rPr lang="en-US" b="1" dirty="0">
                <a:solidFill>
                  <a:srgbClr val="002552"/>
                </a:solidFill>
              </a:rPr>
              <a:t>commit</a:t>
            </a:r>
          </a:p>
          <a:p>
            <a:pPr lvl="1"/>
            <a:r>
              <a:rPr lang="en-US" dirty="0">
                <a:solidFill>
                  <a:srgbClr val="002552"/>
                </a:solidFill>
              </a:rPr>
              <a:t>type </a:t>
            </a:r>
            <a:r>
              <a:rPr lang="en-US" b="1" dirty="0">
                <a:solidFill>
                  <a:srgbClr val="002552"/>
                </a:solidFill>
                <a:latin typeface="Courier" pitchFamily="2" charset="0"/>
              </a:rPr>
              <a:t>git commit –m “Added </a:t>
            </a:r>
            <a:r>
              <a:rPr lang="en-US" b="1" dirty="0" err="1">
                <a:solidFill>
                  <a:srgbClr val="002552"/>
                </a:solidFill>
                <a:latin typeface="Courier" pitchFamily="2" charset="0"/>
              </a:rPr>
              <a:t>demo.py</a:t>
            </a:r>
            <a:r>
              <a:rPr lang="en-US" b="1" dirty="0">
                <a:solidFill>
                  <a:srgbClr val="002552"/>
                </a:solidFill>
                <a:latin typeface="Courier" pitchFamily="2" charset="0"/>
              </a:rPr>
              <a:t>” </a:t>
            </a:r>
            <a:r>
              <a:rPr lang="en-US" dirty="0">
                <a:solidFill>
                  <a:srgbClr val="002552"/>
                </a:solidFill>
              </a:rPr>
              <a:t>to commit the changes, including a message about what you did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C4F1A-60C2-2644-887F-66C78169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b="1" dirty="0">
                <a:latin typeface="Courier" pitchFamily="2" charset="0"/>
              </a:rPr>
              <a:t>git</a:t>
            </a:r>
            <a:r>
              <a:rPr lang="en-US" dirty="0"/>
              <a:t> (a walkthrough)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A55266-7320-624D-967D-253B2B5EB5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1" t="37436" r="9999" b="34348"/>
          <a:stretch/>
        </p:blipFill>
        <p:spPr>
          <a:xfrm>
            <a:off x="1100133" y="3914767"/>
            <a:ext cx="7315205" cy="1628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AE1520-9CB3-AD45-B4CE-CF24B01B19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7969" t="37436" r="14061" b="58109"/>
          <a:stretch/>
        </p:blipFill>
        <p:spPr>
          <a:xfrm>
            <a:off x="4572000" y="3914767"/>
            <a:ext cx="3471867" cy="257183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881254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207177-7F4C-0947-B9DA-CC6F2CF631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5737" y="1982386"/>
            <a:ext cx="9143998" cy="577256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72A2-B241-154A-A00D-D4946685E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8738"/>
            <a:ext cx="8229600" cy="5148262"/>
          </a:xfrm>
        </p:spPr>
        <p:txBody>
          <a:bodyPr/>
          <a:lstStyle/>
          <a:p>
            <a:r>
              <a:rPr lang="en-US" b="1" dirty="0"/>
              <a:t>St</a:t>
            </a:r>
            <a:r>
              <a:rPr lang="en-US" b="1" dirty="0">
                <a:solidFill>
                  <a:srgbClr val="002552"/>
                </a:solidFill>
              </a:rPr>
              <a:t>ep 7e:</a:t>
            </a:r>
            <a:r>
              <a:rPr lang="en-US" dirty="0">
                <a:solidFill>
                  <a:srgbClr val="002552"/>
                </a:solidFill>
              </a:rPr>
              <a:t> your first </a:t>
            </a:r>
            <a:r>
              <a:rPr lang="en-US" b="1" dirty="0">
                <a:solidFill>
                  <a:srgbClr val="002552"/>
                </a:solidFill>
              </a:rPr>
              <a:t>commit</a:t>
            </a:r>
          </a:p>
          <a:p>
            <a:pPr lvl="1"/>
            <a:r>
              <a:rPr lang="en-US" dirty="0">
                <a:solidFill>
                  <a:srgbClr val="002552"/>
                </a:solidFill>
              </a:rPr>
              <a:t>type </a:t>
            </a:r>
            <a:r>
              <a:rPr lang="en-US" b="1" dirty="0">
                <a:solidFill>
                  <a:srgbClr val="002552"/>
                </a:solidFill>
                <a:latin typeface="Courier" pitchFamily="2" charset="0"/>
              </a:rPr>
              <a:t>git push </a:t>
            </a:r>
            <a:r>
              <a:rPr lang="en-US" dirty="0">
                <a:solidFill>
                  <a:srgbClr val="002552"/>
                </a:solidFill>
              </a:rPr>
              <a:t>to push the changes to the repository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C4F1A-60C2-2644-887F-66C78169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b="1" dirty="0">
                <a:latin typeface="Courier" pitchFamily="2" charset="0"/>
              </a:rPr>
              <a:t>git</a:t>
            </a:r>
            <a:r>
              <a:rPr lang="en-US" dirty="0"/>
              <a:t> (a walkthrough)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36926E-53FE-6E4A-B502-525039D02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7969" t="37436" r="40937" b="57366"/>
          <a:stretch/>
        </p:blipFill>
        <p:spPr>
          <a:xfrm>
            <a:off x="4572000" y="4143374"/>
            <a:ext cx="1014414" cy="300039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163522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172A2-B241-154A-A00D-D4946685E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843964" cy="4876800"/>
          </a:xfrm>
        </p:spPr>
        <p:txBody>
          <a:bodyPr/>
          <a:lstStyle/>
          <a:p>
            <a:r>
              <a:rPr lang="en-US" b="1" dirty="0"/>
              <a:t>Step 8:</a:t>
            </a:r>
            <a:r>
              <a:rPr lang="en-US" dirty="0"/>
              <a:t> go take a look at your repository!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C4F1A-60C2-2644-887F-66C78169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b="1" dirty="0">
                <a:latin typeface="Courier" pitchFamily="2" charset="0"/>
              </a:rPr>
              <a:t>git</a:t>
            </a:r>
            <a:r>
              <a:rPr lang="en-US" dirty="0"/>
              <a:t> (a walkthrough)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5D6307-8A80-184C-8A77-FF26150268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42469" y="1928803"/>
            <a:ext cx="8461755" cy="5545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D6CB21-8CAE-EB4E-B7B4-4CFA6F64D0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957" t="77038" r="7620" b="19871"/>
          <a:stretch/>
        </p:blipFill>
        <p:spPr>
          <a:xfrm>
            <a:off x="1014413" y="6200775"/>
            <a:ext cx="7143750" cy="171450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6170903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8CDD-D611-8C40-B270-48945F4F8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git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9AF88-49AB-5E41-B380-F74F14F29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pull</a:t>
            </a:r>
            <a:r>
              <a:rPr lang="en-US" dirty="0"/>
              <a:t> any recent changes (</a:t>
            </a:r>
            <a:r>
              <a:rPr lang="en-US" dirty="0">
                <a:latin typeface="Courier" pitchFamily="2" charset="0"/>
              </a:rPr>
              <a:t>git pull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make</a:t>
            </a:r>
            <a:r>
              <a:rPr lang="en-US" dirty="0"/>
              <a:t> </a:t>
            </a:r>
            <a:r>
              <a:rPr lang="en-US" b="1" dirty="0"/>
              <a:t>edits</a:t>
            </a:r>
            <a:r>
              <a:rPr lang="en-US" dirty="0"/>
              <a:t> on your computer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commit</a:t>
            </a:r>
            <a:r>
              <a:rPr lang="en-US" dirty="0"/>
              <a:t> your local changes (</a:t>
            </a:r>
            <a:r>
              <a:rPr lang="en-US" dirty="0">
                <a:latin typeface="Courier" pitchFamily="2" charset="0"/>
              </a:rPr>
              <a:t>git add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dirty="0">
                <a:latin typeface="Courier" pitchFamily="2" charset="0"/>
              </a:rPr>
              <a:t>git commit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this step might be repeated many times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pull</a:t>
            </a:r>
            <a:r>
              <a:rPr lang="en-US" dirty="0"/>
              <a:t> again to avoid merge conflicts (</a:t>
            </a:r>
            <a:r>
              <a:rPr lang="en-US" dirty="0">
                <a:latin typeface="Courier" pitchFamily="2" charset="0"/>
              </a:rPr>
              <a:t>git pull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push</a:t>
            </a:r>
            <a:r>
              <a:rPr lang="en-US" dirty="0"/>
              <a:t> your commit(s) to GitHub (</a:t>
            </a:r>
            <a:r>
              <a:rPr lang="en-US" dirty="0">
                <a:latin typeface="Courier" pitchFamily="2" charset="0"/>
              </a:rPr>
              <a:t>git push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682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3B2E-956B-574A-B241-81B4DEE4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consider a more familiar case…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33C5A-6F9D-F24B-8261-24DFC84012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00E6DA-7F30-5647-B559-EB69956ACC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3385F-AC7A-A84B-A00F-360B766150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3654" y="2197928"/>
            <a:ext cx="3045691" cy="3045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76E735-4FDD-344D-B95F-11A1C05D38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09126" y="1992419"/>
            <a:ext cx="3251200" cy="3251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552BF0-D894-5547-B632-18B1AAFFF545}"/>
              </a:ext>
            </a:extLst>
          </p:cNvPr>
          <p:cNvSpPr/>
          <p:nvPr/>
        </p:nvSpPr>
        <p:spPr>
          <a:xfrm>
            <a:off x="2362200" y="574532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600" dirty="0">
                <a:solidFill>
                  <a:srgbClr val="003470"/>
                </a:solidFill>
              </a:rPr>
              <a:t>Same or different?</a:t>
            </a:r>
          </a:p>
        </p:txBody>
      </p:sp>
    </p:spTree>
    <p:extLst>
      <p:ext uri="{BB962C8B-B14F-4D97-AF65-F5344CB8AC3E}">
        <p14:creationId xmlns:p14="http://schemas.microsoft.com/office/powerpoint/2010/main" val="1153971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AAC4-DE98-F744-8603-07DFC9F7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GitHub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0452E-1579-6E46-A854-D97E51913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all you really need to know for now</a:t>
            </a:r>
          </a:p>
          <a:p>
            <a:r>
              <a:rPr lang="en-US" dirty="0"/>
              <a:t>Make small, frequent commits!</a:t>
            </a:r>
          </a:p>
          <a:p>
            <a:r>
              <a:rPr lang="en-US" dirty="0"/>
              <a:t>Always </a:t>
            </a:r>
            <a:r>
              <a:rPr lang="en-US" b="1" dirty="0"/>
              <a:t>pull</a:t>
            </a:r>
            <a:r>
              <a:rPr lang="en-US" dirty="0"/>
              <a:t> before you </a:t>
            </a:r>
            <a:r>
              <a:rPr lang="en-US" b="1" dirty="0"/>
              <a:t>push</a:t>
            </a:r>
            <a:endParaRPr lang="en-US" dirty="0"/>
          </a:p>
          <a:p>
            <a:r>
              <a:rPr lang="en-US" dirty="0"/>
              <a:t>Slack message us if you get into trouble</a:t>
            </a:r>
          </a:p>
          <a:p>
            <a:r>
              <a:rPr lang="en-US" dirty="0" err="1"/>
              <a:t>Cheatsheets</a:t>
            </a:r>
            <a:r>
              <a:rPr lang="en-US" dirty="0"/>
              <a:t> / more advanced stuff (like pull requests):</a:t>
            </a:r>
          </a:p>
          <a:p>
            <a:pPr lvl="1"/>
            <a:r>
              <a:rPr lang="en-US" dirty="0">
                <a:hlinkClick r:id="rId2"/>
              </a:rPr>
              <a:t>https://education.github.com/git-cheat-sheet-education.pdf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https://www.git-tower.com/blog/git-cheat-sheet/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593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D5E1-5E41-F740-BF47-D5626F0FA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92F4C-0336-294D-9088-7DA914329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Monday: Life </a:t>
            </a:r>
            <a:r>
              <a:rPr lang="en-US">
                <a:solidFill>
                  <a:schemeClr val="accent1"/>
                </a:solidFill>
              </a:rPr>
              <a:t>skill #4 </a:t>
            </a:r>
            <a:r>
              <a:rPr lang="en-US" dirty="0">
                <a:solidFill>
                  <a:schemeClr val="accent1"/>
                </a:solidFill>
              </a:rPr>
              <a:t>- code reuse</a:t>
            </a:r>
          </a:p>
          <a:p>
            <a:r>
              <a:rPr lang="en-US" dirty="0"/>
              <a:t>Wednesday: </a:t>
            </a:r>
            <a:r>
              <a:rPr lang="en-US" b="1" dirty="0"/>
              <a:t>Recursion pt. 2</a:t>
            </a:r>
          </a:p>
          <a:p>
            <a:r>
              <a:rPr lang="en-US" dirty="0"/>
              <a:t>Friday: Classes pt. 1 – Attributes and Methods</a:t>
            </a:r>
          </a:p>
          <a:p>
            <a:r>
              <a:rPr lang="en-US" b="1" dirty="0"/>
              <a:t>Midterm due Friday at 9am</a:t>
            </a:r>
          </a:p>
        </p:txBody>
      </p:sp>
    </p:spTree>
    <p:extLst>
      <p:ext uri="{BB962C8B-B14F-4D97-AF65-F5344CB8AC3E}">
        <p14:creationId xmlns:p14="http://schemas.microsoft.com/office/powerpoint/2010/main" val="151942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006F36-987E-DF42-B8C7-D3348B302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69922"/>
            <a:ext cx="8229600" cy="4381392"/>
          </a:xfrm>
        </p:spPr>
      </p:pic>
    </p:spTree>
    <p:extLst>
      <p:ext uri="{BB962C8B-B14F-4D97-AF65-F5344CB8AC3E}">
        <p14:creationId xmlns:p14="http://schemas.microsoft.com/office/powerpoint/2010/main" val="320989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E0A-1B24-514E-8F26-E59F356E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Scenario 0: self-reuse, not in a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C8D10-665B-C644-BDCA-EE6DF123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wrote a program that </a:t>
            </a:r>
            <a:r>
              <a:rPr lang="en-US" b="1" dirty="0"/>
              <a:t>solved a particular problem </a:t>
            </a:r>
            <a:r>
              <a:rPr lang="en-US" dirty="0"/>
              <a:t>as part of a project you’re working on for fun</a:t>
            </a:r>
            <a:r>
              <a:rPr lang="en-US" b="1" dirty="0"/>
              <a:t> </a:t>
            </a:r>
          </a:p>
          <a:p>
            <a:r>
              <a:rPr lang="en-US" dirty="0"/>
              <a:t>Later on for </a:t>
            </a:r>
            <a:r>
              <a:rPr lang="en-US" b="1" dirty="0"/>
              <a:t>a different project</a:t>
            </a:r>
            <a:r>
              <a:rPr lang="en-US" dirty="0"/>
              <a:t> you’re working on for fun, you need to solve the same problem</a:t>
            </a:r>
          </a:p>
          <a:p>
            <a:r>
              <a:rPr lang="en-US" dirty="0"/>
              <a:t>Questions:</a:t>
            </a:r>
          </a:p>
          <a:p>
            <a:pPr lvl="1"/>
            <a:r>
              <a:rPr lang="en-US" dirty="0"/>
              <a:t>Can you reuse the code?</a:t>
            </a:r>
          </a:p>
          <a:p>
            <a:pPr lvl="1"/>
            <a:r>
              <a:rPr lang="en-US" dirty="0"/>
              <a:t>Does it matter what the code </a:t>
            </a:r>
            <a:r>
              <a:rPr lang="en-US" b="1" dirty="0"/>
              <a:t>does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Do you need to </a:t>
            </a:r>
            <a:r>
              <a:rPr lang="en-US" b="1" dirty="0"/>
              <a:t>attribute</a:t>
            </a:r>
            <a:r>
              <a:rPr lang="en-US" dirty="0"/>
              <a:t> the code?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6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E0A-1B24-514E-8F26-E59F356E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Scenario 1: self-reuse, in-class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C8D10-665B-C644-BDCA-EE6DF123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wrote a program that </a:t>
            </a:r>
            <a:r>
              <a:rPr lang="en-US" b="1" dirty="0"/>
              <a:t>solved a particular problem </a:t>
            </a:r>
            <a:r>
              <a:rPr lang="en-US" dirty="0"/>
              <a:t>for a previous assignment in a course</a:t>
            </a:r>
          </a:p>
          <a:p>
            <a:r>
              <a:rPr lang="en-US" dirty="0"/>
              <a:t>Later on for </a:t>
            </a:r>
            <a:r>
              <a:rPr lang="en-US" b="1" dirty="0"/>
              <a:t>a project you’re working on for fun</a:t>
            </a:r>
            <a:r>
              <a:rPr lang="en-US" dirty="0"/>
              <a:t>, you need to solve the same problem</a:t>
            </a:r>
          </a:p>
          <a:p>
            <a:r>
              <a:rPr lang="en-US" dirty="0"/>
              <a:t>Questions:</a:t>
            </a:r>
          </a:p>
          <a:p>
            <a:pPr lvl="1"/>
            <a:r>
              <a:rPr lang="en-US" dirty="0"/>
              <a:t>Can you reuse the code?</a:t>
            </a:r>
          </a:p>
          <a:p>
            <a:pPr lvl="1"/>
            <a:r>
              <a:rPr lang="en-US" dirty="0"/>
              <a:t>Does it matter what the code </a:t>
            </a:r>
            <a:r>
              <a:rPr lang="en-US" b="1" dirty="0"/>
              <a:t>does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Do you need to </a:t>
            </a:r>
            <a:r>
              <a:rPr lang="en-US" b="1" dirty="0"/>
              <a:t>attribute</a:t>
            </a:r>
            <a:r>
              <a:rPr lang="en-US" dirty="0"/>
              <a:t> the code?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86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E0A-1B24-514E-8F26-E59F356E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Scenario 2: self-reuse, same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C8D10-665B-C644-BDCA-EE6DF123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wrote a program that </a:t>
            </a:r>
            <a:r>
              <a:rPr lang="en-US" b="1" dirty="0"/>
              <a:t>solved a particular problem </a:t>
            </a:r>
            <a:r>
              <a:rPr lang="en-US" dirty="0"/>
              <a:t>for a previous assignment in a course</a:t>
            </a:r>
          </a:p>
          <a:p>
            <a:r>
              <a:rPr lang="en-US" dirty="0"/>
              <a:t>In a </a:t>
            </a:r>
            <a:r>
              <a:rPr lang="en-US" b="1" dirty="0"/>
              <a:t>later assignment for that same course</a:t>
            </a:r>
            <a:r>
              <a:rPr lang="en-US" dirty="0"/>
              <a:t>, you need to solve the same problem as part of a larger process</a:t>
            </a:r>
          </a:p>
          <a:p>
            <a:r>
              <a:rPr lang="en-US" dirty="0"/>
              <a:t>Questions:</a:t>
            </a:r>
          </a:p>
          <a:p>
            <a:pPr lvl="1"/>
            <a:r>
              <a:rPr lang="en-US" dirty="0"/>
              <a:t>Can you reuse the code?</a:t>
            </a:r>
          </a:p>
          <a:p>
            <a:pPr lvl="1"/>
            <a:r>
              <a:rPr lang="en-US" dirty="0"/>
              <a:t>Does it matter what the code </a:t>
            </a:r>
            <a:r>
              <a:rPr lang="en-US" b="1" dirty="0"/>
              <a:t>does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Do you need to </a:t>
            </a:r>
            <a:r>
              <a:rPr lang="en-US" b="1" dirty="0"/>
              <a:t>attribute</a:t>
            </a:r>
            <a:r>
              <a:rPr lang="en-US" dirty="0"/>
              <a:t> the code?</a:t>
            </a:r>
          </a:p>
          <a:p>
            <a:pPr lvl="1"/>
            <a:r>
              <a:rPr lang="en-US" dirty="0"/>
              <a:t>Does it matter if you copy/paste or </a:t>
            </a:r>
            <a:r>
              <a:rPr lang="en-US" b="1" dirty="0">
                <a:latin typeface="Courier" pitchFamily="2" charset="0"/>
              </a:rPr>
              <a:t>import</a:t>
            </a:r>
            <a:r>
              <a:rPr lang="en-US" dirty="0"/>
              <a:t> it?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66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27835</TotalTime>
  <Words>1943</Words>
  <Application>Microsoft Macintosh PowerPoint</Application>
  <PresentationFormat>On-screen Show (4:3)</PresentationFormat>
  <Paragraphs>287</Paragraphs>
  <Slides>51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Courier</vt:lpstr>
      <vt:lpstr>Lucida Grande</vt:lpstr>
      <vt:lpstr>Wingdings</vt:lpstr>
      <vt:lpstr>Smith Lecture Notes</vt:lpstr>
      <vt:lpstr>Lecture 18: LIFE SKILL: CODE REUSE</vt:lpstr>
      <vt:lpstr>Outline</vt:lpstr>
      <vt:lpstr>Discussion</vt:lpstr>
      <vt:lpstr>The balancing act…</vt:lpstr>
      <vt:lpstr>Let’s consider a more familiar case…</vt:lpstr>
      <vt:lpstr>PowerPoint Presentation</vt:lpstr>
      <vt:lpstr>Scenario 0: self-reuse, not in a class</vt:lpstr>
      <vt:lpstr>Scenario 1: self-reuse, in-class work</vt:lpstr>
      <vt:lpstr>Scenario 2: self-reuse, same course</vt:lpstr>
      <vt:lpstr>Scenario 3: self-reuse, different course</vt:lpstr>
      <vt:lpstr>Scenario 4: self-reuse, academic work </vt:lpstr>
      <vt:lpstr>Scenario 5: professors and TAs</vt:lpstr>
      <vt:lpstr>Scenario 6: peers</vt:lpstr>
      <vt:lpstr>Scenario 7: online sources</vt:lpstr>
      <vt:lpstr>Common online Q&amp;A resources</vt:lpstr>
      <vt:lpstr>Demo: using StackOverflow</vt:lpstr>
      <vt:lpstr>How to attribute online code</vt:lpstr>
      <vt:lpstr>Discussion</vt:lpstr>
      <vt:lpstr>Rules for code reuse</vt:lpstr>
      <vt:lpstr>Activity: code reuse</vt:lpstr>
      <vt:lpstr>Show and tell</vt:lpstr>
      <vt:lpstr>Version control</vt:lpstr>
      <vt:lpstr>A common (terrible) pattern</vt:lpstr>
      <vt:lpstr>Slightly better</vt:lpstr>
      <vt:lpstr>Best: version control tools like git</vt:lpstr>
      <vt:lpstr>Version control 101</vt:lpstr>
      <vt:lpstr>Collaboration with version control</vt:lpstr>
      <vt:lpstr>Git and GitHub</vt:lpstr>
      <vt:lpstr>Commits</vt:lpstr>
      <vt:lpstr>Diff (“difference”)</vt:lpstr>
      <vt:lpstr>This seems complicated… why bother?</vt:lpstr>
      <vt:lpstr>Alternatives</vt:lpstr>
      <vt:lpstr>Getting started with git (a walkthrough)</vt:lpstr>
      <vt:lpstr>Getting started with git (a walkthrough)</vt:lpstr>
      <vt:lpstr>Getting started with git (a walkthrough)</vt:lpstr>
      <vt:lpstr>Getting started with git (a walkthrough)</vt:lpstr>
      <vt:lpstr>Getting started with git (a walkthrough)</vt:lpstr>
      <vt:lpstr>Getting started with git (a walkthrough)</vt:lpstr>
      <vt:lpstr>Getting started with git (a walkthrough)</vt:lpstr>
      <vt:lpstr>Getting started with git (a walkthrough)</vt:lpstr>
      <vt:lpstr>Getting started with git (a walkthrough)</vt:lpstr>
      <vt:lpstr>Getting started with git (a walkthrough)</vt:lpstr>
      <vt:lpstr>Getting started with git (a walkthrough)</vt:lpstr>
      <vt:lpstr>Getting started with git (a walkthrough)</vt:lpstr>
      <vt:lpstr>Getting started with git (a walkthrough)</vt:lpstr>
      <vt:lpstr>Getting started with git (a walkthrough)</vt:lpstr>
      <vt:lpstr>Getting started with git (a walkthrough)</vt:lpstr>
      <vt:lpstr>Getting started with git (a walkthrough)</vt:lpstr>
      <vt:lpstr>Basic git procedure</vt:lpstr>
      <vt:lpstr>GitHub advice</vt:lpstr>
      <vt:lpstr>Up 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R. Jordan Crouser</cp:lastModifiedBy>
  <cp:revision>395</cp:revision>
  <cp:lastPrinted>2019-07-29T06:13:54Z</cp:lastPrinted>
  <dcterms:created xsi:type="dcterms:W3CDTF">2018-06-21T16:17:33Z</dcterms:created>
  <dcterms:modified xsi:type="dcterms:W3CDTF">2020-10-19T13:19:13Z</dcterms:modified>
</cp:coreProperties>
</file>